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9" r:id="rId4"/>
    <p:sldId id="263" r:id="rId5"/>
    <p:sldId id="260" r:id="rId6"/>
    <p:sldId id="262" r:id="rId7"/>
    <p:sldId id="261" r:id="rId8"/>
    <p:sldId id="264" r:id="rId9"/>
    <p:sldId id="265" r:id="rId10"/>
    <p:sldId id="266" r:id="rId11"/>
    <p:sldId id="268" r:id="rId12"/>
    <p:sldId id="269" r:id="rId13"/>
    <p:sldId id="267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16F1F"/>
    <a:srgbClr val="6DD9FF"/>
    <a:srgbClr val="9A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91" autoAdjust="0"/>
    <p:restoredTop sz="94660"/>
  </p:normalViewPr>
  <p:slideViewPr>
    <p:cSldViewPr snapToGrid="0">
      <p:cViewPr varScale="1">
        <p:scale>
          <a:sx n="72" d="100"/>
          <a:sy n="72" d="100"/>
        </p:scale>
        <p:origin x="68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4272842C-797B-4C48-8E1B-DF088827899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17C0EB5-DB86-4CF9-94C4-B4D400F6C65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1AB80B-6193-4385-AB8A-DDDB1D2E9123}" type="datetimeFigureOut">
              <a:rPr lang="pt-BR" smtClean="0"/>
              <a:t>21/10/2020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67ED8DD-12AA-42AB-9737-C3C5AC91BF5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E07E72D-3AD4-4D75-854F-5866C2CE546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E091B-0580-40DF-8C65-D35A1A5D78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644914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1A8D42-7ABC-48C9-82F0-14EE3868613F}" type="datetimeFigureOut">
              <a:rPr lang="pt-BR" smtClean="0"/>
              <a:t>21/10/2020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A0DBB-5EB6-439D-AD2C-F7C3428CD5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3568134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60A1F9-2502-4E4D-B839-2ACA4EF0A1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C53B5A2-815F-4476-9509-D4CEB66CC9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9FE0EFF-18DB-45FF-BF1B-40510FFED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C6EAD-B5F2-4D65-B9A9-7E4192F2C2A6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ACF2462-9EC1-4DB8-90CE-E0F441923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3183C0F-4B1C-4F99-9FDD-C8C16B5C3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014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09F14D-5227-472A-A018-6CEB25F3F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3118208-1A70-42A1-8420-3CBE34A15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22B3172-F47A-4969-8D23-19F9A9FB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7AC8-F9CF-467C-8F27-48B6A2D78A1D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77252C0-59C3-412C-959E-40B957FE4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6BED89D-EEBD-44F1-B578-EE7CAC584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265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8F910A4-A421-4D5F-936A-0A768126D9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43A340-3204-4CA6-9BCE-7606EAF6AA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024C677-8E13-4749-92C0-60A058091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74507-992D-4420-8ED3-0ED623DA0D6A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F78246F-02AC-4E4D-B098-7928325B4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FF67584-FB1C-4DB3-BCE5-BB19D1228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079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6C274C-FF37-4784-AA96-A79723BCD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0225EBD-34C5-499F-BFB1-1C891FCC9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D3DF9BC-824E-465F-A78A-A0E68E151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A06D7-9F79-49DC-BD37-063E1C1E3DD7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625AB0A-6C4D-456F-BF66-D242989AB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5965E47-26B3-4B9D-9460-D90F73BBA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29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771564-7B79-4616-9590-BEFB4D55C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A44E744-3951-4923-8DF1-D75CA3466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3279D43-98C7-4CC0-B785-3D01CC370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82188-C84D-4745-9898-C544C43039A2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32C3503-522D-4997-9495-4F00BED24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14568D8-6FB3-43BE-BC36-FEF81871D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680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566F56-480F-4DF7-AE59-83525C58B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CD80D89-CE30-4985-8866-672935B07B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981030B-7750-41D6-BF3B-BDD08CDF38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C650FA7-1F07-451C-97AC-A36A5F555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A324-8B61-4791-9FD4-389A5945155E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CFFBD7B-CAF1-4572-B7E6-B4A1D28B4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36A028E-5465-4C66-BBCD-1BB4E827D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571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37FF13-D476-4E4B-87D2-D1E07335B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82ECE8C-1660-4596-B56D-83983024C0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E13CEA9-F0CE-4D29-86CC-647A67A334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24FF862-9B91-4568-A47A-0F1C49FA46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1B6DB18-7E42-4E1F-AE1B-B366680D30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524CDA5-0C90-47A4-9826-A22CFEC47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5180A-EFB3-4F97-B74E-2C3DEC8330F2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20CF93B8-FF94-4428-827C-8C1DBE5F2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605DC02-8AEF-4AE5-9C52-3E1156E48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73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A5E684-3891-41DF-8C2C-ED7D0892C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FB8E5F3-2A52-4F4D-AFA2-377CCCF1E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6ADA-9FB8-40F3-AF9D-E8B1737796F7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CA1D4BC-EB9B-4C82-A49A-E8CB31625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1EB3F96-600C-467D-81E5-27C15437E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6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277D83C-97F8-4243-A06A-454826142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15E4-1F86-4D47-854A-CE3666847BEF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8008AAC-7133-4E1A-8A9C-BF3475F21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AA1BE4D-753F-4179-B360-59CA5A2E3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653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20265A-A4AD-49FA-B67F-48229AD78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4DDCB86-7AE5-48C9-ABF1-1CBFBD4DC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0BEB244-762F-4351-8EF7-D5394ED9B3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5211743-8631-4EED-98F9-E264F947A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86CEE-9579-4CBC-AC4C-247133D01AB9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7D5EF77-AC34-4461-BDC8-448F894C4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0159202-5560-491E-9774-53E624F28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045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1404DA-95B9-4952-95F4-7161EE47D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4A29A7B8-E5C9-4553-84FE-48EDDA268F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45705A6-FEDC-4754-BBAA-08F31B97F8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919DFD9-1D3A-4669-A55F-EC4DE2B5D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7DC1D-69E0-41F0-8B1F-C03F416EB6F0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149907E-7642-406D-82FC-757E440AB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39430DD-FD8C-4C95-B643-D703EF02F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810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EAACB2C6-278F-42A4-9DD2-79566717B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F355EBD-30A2-408C-832C-7ED4CDE2B5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FCAA557-E049-47C8-8E6E-A8A3B4D15B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B5E80-9F31-4292-BF9E-F9E870A8F119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AEAE89F-A5A1-4194-9A80-AD2F7F1E63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5A4FEDC-C21A-4443-9F02-7AAE96509E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952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61871" y="695079"/>
            <a:ext cx="10232221" cy="3228174"/>
          </a:xfrm>
        </p:spPr>
        <p:txBody>
          <a:bodyPr>
            <a:normAutofit/>
          </a:bodyPr>
          <a:lstStyle/>
          <a:p>
            <a:r>
              <a:rPr lang="pt-BR" sz="5300" dirty="0"/>
              <a:t>Automação de Processos de Trabalho em Setores Administrativos no IFS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61872" y="4188059"/>
            <a:ext cx="10326225" cy="2315290"/>
          </a:xfrm>
        </p:spPr>
        <p:txBody>
          <a:bodyPr>
            <a:normAutofit fontScale="92500" lnSpcReduction="10000"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Instituto Federal de Sergipe / </a:t>
            </a:r>
            <a:r>
              <a:rPr lang="pt-B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Prodin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/ Escritório de Processos</a:t>
            </a:r>
            <a:b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/>
              <a:t>                                                                                                                                                  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dirty="0" err="1"/>
              <a:t>Rueslei</a:t>
            </a:r>
            <a:r>
              <a:rPr lang="pt-BR" dirty="0"/>
              <a:t> C. Santos¹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dirty="0"/>
              <a:t>Márcio de S. Costa²</a:t>
            </a:r>
          </a:p>
          <a:p>
            <a:pPr algn="r"/>
            <a:r>
              <a:rPr lang="pt-B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                            1 Graduando em Eng. de computação na UFS e Bolsista </a:t>
            </a:r>
            <a:r>
              <a:rPr lang="pt-BR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PBIEx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no IFS; </a:t>
            </a:r>
          </a:p>
          <a:p>
            <a:pPr algn="r"/>
            <a:r>
              <a:rPr lang="pt-B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 Mestre em administração pública na UFS e Administrador no IFS 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1324598" y="3973794"/>
            <a:ext cx="10169495" cy="4571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F4B8118E-5F59-49DA-8194-919D12DB7B8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4779" y="229843"/>
            <a:ext cx="50704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750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6746" y="315318"/>
            <a:ext cx="6308033" cy="941078"/>
          </a:xfrm>
        </p:spPr>
        <p:txBody>
          <a:bodyPr>
            <a:normAutofit/>
          </a:bodyPr>
          <a:lstStyle/>
          <a:p>
            <a:r>
              <a:rPr lang="pt-BR" sz="5300" dirty="0"/>
              <a:t>Material e Métodos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371061" y="1439268"/>
            <a:ext cx="11569148" cy="4571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F4B8118E-5F59-49DA-8194-919D12DB7B8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4779" y="229843"/>
            <a:ext cx="50704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E78BEA40-89C9-4CF9-AC22-F7F261DDB3C1}"/>
              </a:ext>
            </a:extLst>
          </p:cNvPr>
          <p:cNvSpPr txBox="1"/>
          <p:nvPr/>
        </p:nvSpPr>
        <p:spPr>
          <a:xfrm>
            <a:off x="556591" y="1855792"/>
            <a:ext cx="1080052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/>
              <a:t>PROJETOS PILOTO</a:t>
            </a:r>
          </a:p>
          <a:p>
            <a:pPr algn="ctr"/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Extração de certidões de pessoas jurídicas para efeitos de instrução processual – </a:t>
            </a:r>
            <a:r>
              <a:rPr lang="pt-BR" dirty="0" err="1"/>
              <a:t>UiPath</a:t>
            </a:r>
            <a:r>
              <a:rPr lang="pt-BR" dirty="0"/>
              <a:t>.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EA9C092F-CF04-4100-9807-05DE1FB1D39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192" y="2901544"/>
            <a:ext cx="6038918" cy="40674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2406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8536" y="315318"/>
            <a:ext cx="6714779" cy="941078"/>
          </a:xfrm>
        </p:spPr>
        <p:txBody>
          <a:bodyPr>
            <a:noAutofit/>
          </a:bodyPr>
          <a:lstStyle/>
          <a:p>
            <a:r>
              <a:rPr lang="pt-BR" sz="5400" dirty="0"/>
              <a:t>Resultados e Discussão</a:t>
            </a:r>
          </a:p>
        </p:txBody>
      </p:sp>
      <p:sp>
        <p:nvSpPr>
          <p:cNvPr id="5" name="Retângulo 4"/>
          <p:cNvSpPr/>
          <p:nvPr/>
        </p:nvSpPr>
        <p:spPr>
          <a:xfrm>
            <a:off x="371061" y="1439268"/>
            <a:ext cx="11569148" cy="4571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F4B8118E-5F59-49DA-8194-919D12DB7B8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4779" y="229843"/>
            <a:ext cx="50704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E78BEA40-89C9-4CF9-AC22-F7F261DDB3C1}"/>
              </a:ext>
            </a:extLst>
          </p:cNvPr>
          <p:cNvSpPr txBox="1"/>
          <p:nvPr/>
        </p:nvSpPr>
        <p:spPr>
          <a:xfrm>
            <a:off x="556591" y="2200349"/>
            <a:ext cx="1080052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/>
              <a:t>A robotização de Processos (RPA) e a utilização de aplicação BPMS, sistema de automação de processos, representam um passo a mais na escala de amadurecimento institucional em gestão por processos no IFS.</a:t>
            </a:r>
            <a:br>
              <a:rPr lang="pt-BR" dirty="0"/>
            </a:br>
            <a:endParaRPr lang="pt-B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/>
              <a:t>Os projetos foram apresentados em 2020 e espera-se que no decorrer de 2021 automações sejam realizadas em grande escala na instituição. O robô pode ser desenvolvido para realizar o trabalho repetitivo exatamente como uma pessoa faria usando as mesmas telas que a pessoa usaria – garantindo que as regras da integridade dos dados serão seguidas.</a:t>
            </a:r>
            <a:br>
              <a:rPr lang="pt-BR" dirty="0"/>
            </a:br>
            <a:endParaRPr lang="pt-B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/>
              <a:t>Cabe destacar que a programação do robô é mais simples que a utilização de aplicações BPMS e se baseia em mapear os passos e definir as regras que ele deve seguir.</a:t>
            </a:r>
            <a:br>
              <a:rPr lang="pt-BR" dirty="0"/>
            </a:br>
            <a:endParaRPr lang="pt-B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/>
              <a:t>Os ganhos são relativos à racionalização do trabalho, padronização de rotinas e procedimentos, redução de desperdício/ custos, melhoria do nível de satisfação dos clientes, melhoria da qualidade dos procedimentos executados.</a:t>
            </a:r>
          </a:p>
        </p:txBody>
      </p:sp>
    </p:spTree>
    <p:extLst>
      <p:ext uri="{BB962C8B-B14F-4D97-AF65-F5344CB8AC3E}">
        <p14:creationId xmlns:p14="http://schemas.microsoft.com/office/powerpoint/2010/main" val="34000342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6746" y="315318"/>
            <a:ext cx="6308033" cy="941078"/>
          </a:xfrm>
        </p:spPr>
        <p:txBody>
          <a:bodyPr>
            <a:normAutofit/>
          </a:bodyPr>
          <a:lstStyle/>
          <a:p>
            <a:r>
              <a:rPr lang="pt-BR" sz="5300" dirty="0"/>
              <a:t>Conclusões</a:t>
            </a:r>
          </a:p>
        </p:txBody>
      </p:sp>
      <p:sp>
        <p:nvSpPr>
          <p:cNvPr id="5" name="Retângulo 4"/>
          <p:cNvSpPr/>
          <p:nvPr/>
        </p:nvSpPr>
        <p:spPr>
          <a:xfrm>
            <a:off x="371061" y="1439268"/>
            <a:ext cx="11569148" cy="4571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F4B8118E-5F59-49DA-8194-919D12DB7B8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4779" y="229843"/>
            <a:ext cx="50704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E78BEA40-89C9-4CF9-AC22-F7F261DDB3C1}"/>
              </a:ext>
            </a:extLst>
          </p:cNvPr>
          <p:cNvSpPr txBox="1"/>
          <p:nvPr/>
        </p:nvSpPr>
        <p:spPr>
          <a:xfrm>
            <a:off x="543339" y="2399131"/>
            <a:ext cx="108005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/>
              <a:t>Como resultado, as organizações precisam automatizar para radicalmente aumentar produtividade e escala. Essa é a essência do mapeamento de processos, padronização, automação e utilização de soluções em nuvem.</a:t>
            </a:r>
          </a:p>
          <a:p>
            <a:pPr algn="just"/>
            <a:endParaRPr lang="pt-B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/>
              <a:t>Com a disseminação da informatização dos processos acredita-se na economia do esforço dos servidores, alocando-os para tarefas complexas, essenciais e inerentes ao poder cognitivo dos funcionários da instituição.</a:t>
            </a:r>
          </a:p>
        </p:txBody>
      </p:sp>
    </p:spTree>
    <p:extLst>
      <p:ext uri="{BB962C8B-B14F-4D97-AF65-F5344CB8AC3E}">
        <p14:creationId xmlns:p14="http://schemas.microsoft.com/office/powerpoint/2010/main" val="973326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6746" y="315318"/>
            <a:ext cx="6308033" cy="941078"/>
          </a:xfrm>
        </p:spPr>
        <p:txBody>
          <a:bodyPr>
            <a:normAutofit/>
          </a:bodyPr>
          <a:lstStyle/>
          <a:p>
            <a:r>
              <a:rPr lang="pt-BR" sz="5300" dirty="0"/>
              <a:t>Referências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371061" y="1439268"/>
            <a:ext cx="11569148" cy="4571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F4B8118E-5F59-49DA-8194-919D12DB7B8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4779" y="229843"/>
            <a:ext cx="50704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E78BEA40-89C9-4CF9-AC22-F7F261DDB3C1}"/>
              </a:ext>
            </a:extLst>
          </p:cNvPr>
          <p:cNvSpPr txBox="1"/>
          <p:nvPr/>
        </p:nvSpPr>
        <p:spPr>
          <a:xfrm>
            <a:off x="556591" y="1855792"/>
            <a:ext cx="10800522" cy="5035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dirty="0"/>
              <a:t>BIZAGI. </a:t>
            </a:r>
            <a:r>
              <a:rPr lang="pt-BR" dirty="0" err="1"/>
              <a:t>Welcome</a:t>
            </a:r>
            <a:r>
              <a:rPr lang="pt-BR" dirty="0"/>
              <a:t>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Bizagi</a:t>
            </a:r>
            <a:r>
              <a:rPr lang="pt-BR" dirty="0"/>
              <a:t> </a:t>
            </a:r>
            <a:r>
              <a:rPr lang="pt-BR" dirty="0" err="1"/>
              <a:t>Modeler</a:t>
            </a:r>
            <a:r>
              <a:rPr lang="pt-BR" dirty="0"/>
              <a:t> 3.7. 2020. Disponível em: &lt;http://help.bizagi.com/ </a:t>
            </a:r>
            <a:r>
              <a:rPr lang="pt-BR" dirty="0" err="1"/>
              <a:t>process-modeler</a:t>
            </a:r>
            <a:r>
              <a:rPr lang="pt-BR" dirty="0"/>
              <a:t>/</a:t>
            </a:r>
            <a:r>
              <a:rPr lang="pt-BR" dirty="0" err="1"/>
              <a:t>en</a:t>
            </a:r>
            <a:r>
              <a:rPr lang="pt-BR" dirty="0"/>
              <a:t>/&gt;. Acessado em: 04 out. 2020.</a:t>
            </a:r>
          </a:p>
          <a:p>
            <a:pPr>
              <a:lnSpc>
                <a:spcPct val="150000"/>
              </a:lnSpc>
            </a:pPr>
            <a:r>
              <a:rPr lang="pt-BR" dirty="0"/>
              <a:t>BIZAGI. </a:t>
            </a:r>
            <a:r>
              <a:rPr lang="pt-BR" dirty="0" err="1"/>
              <a:t>Welcome</a:t>
            </a:r>
            <a:r>
              <a:rPr lang="pt-BR" dirty="0"/>
              <a:t>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Bizagi</a:t>
            </a:r>
            <a:r>
              <a:rPr lang="pt-BR" dirty="0"/>
              <a:t> 11.2.4 </a:t>
            </a:r>
            <a:r>
              <a:rPr lang="pt-BR" dirty="0" err="1"/>
              <a:t>User</a:t>
            </a:r>
            <a:r>
              <a:rPr lang="pt-BR" dirty="0"/>
              <a:t> </a:t>
            </a:r>
            <a:r>
              <a:rPr lang="pt-BR" dirty="0" err="1"/>
              <a:t>Guide</a:t>
            </a:r>
            <a:r>
              <a:rPr lang="pt-BR" dirty="0"/>
              <a:t>. 2020. Disponível em: &lt;http://help.bizagi.com/</a:t>
            </a:r>
            <a:r>
              <a:rPr lang="pt-BR" dirty="0" err="1"/>
              <a:t>bpm-suite</a:t>
            </a:r>
            <a:r>
              <a:rPr lang="pt-BR" dirty="0"/>
              <a:t>/</a:t>
            </a:r>
            <a:r>
              <a:rPr lang="pt-BR" dirty="0" err="1"/>
              <a:t>en</a:t>
            </a:r>
            <a:r>
              <a:rPr lang="pt-BR" dirty="0"/>
              <a:t>/&gt;. Acessado em: 04 out. 2020.</a:t>
            </a:r>
          </a:p>
          <a:p>
            <a:pPr>
              <a:lnSpc>
                <a:spcPct val="150000"/>
              </a:lnSpc>
            </a:pPr>
            <a:r>
              <a:rPr lang="pt-BR" dirty="0"/>
              <a:t>IFS. Portal de Processos. 2020. Disponível em: &lt;http://www.ifs.edu.br/portal-de-processos&gt;. Aces sado em: 04 out. 2020.</a:t>
            </a:r>
          </a:p>
          <a:p>
            <a:pPr>
              <a:lnSpc>
                <a:spcPct val="150000"/>
              </a:lnSpc>
            </a:pPr>
            <a:r>
              <a:rPr lang="pt-BR" dirty="0"/>
              <a:t>REZENDE, D. A. Alinhamento do planejamento estratégico da tecnologia da informação ao planejamento empresarial: proposta de um modelo e verificação da prática em grandes empresas brasileiras / Denis Alcides Rezende. - Florianópolis: EPS/UFSC, 2002.</a:t>
            </a:r>
          </a:p>
          <a:p>
            <a:pPr>
              <a:lnSpc>
                <a:spcPct val="150000"/>
              </a:lnSpc>
            </a:pPr>
            <a:r>
              <a:rPr lang="pt-BR" dirty="0"/>
              <a:t>TCU. Certidões. 2020. Disponível em: &lt;https://certidoes-apf.apps.tcu.gov.br&gt;. Acessa do em: 04 out. 2020.</a:t>
            </a:r>
          </a:p>
          <a:p>
            <a:pPr>
              <a:lnSpc>
                <a:spcPct val="150000"/>
              </a:lnSpc>
            </a:pPr>
            <a:r>
              <a:rPr lang="pt-BR" dirty="0"/>
              <a:t>UIPATH. O que é Automação Robótica de Processos? 2020. Disponível em: &lt;https://www.uipath.com/</a:t>
            </a:r>
            <a:r>
              <a:rPr lang="pt-BR" dirty="0" err="1"/>
              <a:t>pt</a:t>
            </a:r>
            <a:r>
              <a:rPr lang="pt-BR" dirty="0"/>
              <a:t>/</a:t>
            </a:r>
            <a:r>
              <a:rPr lang="pt-BR" dirty="0" err="1"/>
              <a:t>rpa</a:t>
            </a:r>
            <a:r>
              <a:rPr lang="pt-BR" dirty="0"/>
              <a:t>/</a:t>
            </a:r>
            <a:r>
              <a:rPr lang="pt-BR" dirty="0" err="1"/>
              <a:t>robotic</a:t>
            </a:r>
            <a:r>
              <a:rPr lang="pt-BR" dirty="0"/>
              <a:t>-</a:t>
            </a:r>
            <a:r>
              <a:rPr lang="pt-BR" dirty="0" err="1"/>
              <a:t>process</a:t>
            </a:r>
            <a:r>
              <a:rPr lang="pt-BR" dirty="0"/>
              <a:t>-Automation&gt;. Acessado em: 04 out. 2020</a:t>
            </a:r>
          </a:p>
        </p:txBody>
      </p:sp>
    </p:spTree>
    <p:extLst>
      <p:ext uri="{BB962C8B-B14F-4D97-AF65-F5344CB8AC3E}">
        <p14:creationId xmlns:p14="http://schemas.microsoft.com/office/powerpoint/2010/main" val="1174895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64826" y="315318"/>
            <a:ext cx="4549953" cy="941078"/>
          </a:xfrm>
        </p:spPr>
        <p:txBody>
          <a:bodyPr>
            <a:normAutofit/>
          </a:bodyPr>
          <a:lstStyle/>
          <a:p>
            <a:r>
              <a:rPr lang="pt-BR" sz="5300" dirty="0"/>
              <a:t>Introdução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371061" y="1439268"/>
            <a:ext cx="11569148" cy="4571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F4B8118E-5F59-49DA-8194-919D12DB7B8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4779" y="229843"/>
            <a:ext cx="50704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BBE1EF28-8181-4725-907D-67D3713564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165" y="2495713"/>
            <a:ext cx="11820939" cy="2237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398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64826" y="315318"/>
            <a:ext cx="4549953" cy="941078"/>
          </a:xfrm>
        </p:spPr>
        <p:txBody>
          <a:bodyPr>
            <a:normAutofit/>
          </a:bodyPr>
          <a:lstStyle/>
          <a:p>
            <a:r>
              <a:rPr lang="pt-BR" sz="5300" dirty="0"/>
              <a:t>Introdução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371061" y="1439268"/>
            <a:ext cx="11569148" cy="4571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F4B8118E-5F59-49DA-8194-919D12DB7B8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4779" y="229843"/>
            <a:ext cx="50704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BBE1EF28-8181-4725-907D-67D3713564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165" y="1846357"/>
            <a:ext cx="11820939" cy="2237633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20078357-2743-4D6F-A411-D9630E07C945}"/>
              </a:ext>
            </a:extLst>
          </p:cNvPr>
          <p:cNvSpPr txBox="1"/>
          <p:nvPr/>
        </p:nvSpPr>
        <p:spPr>
          <a:xfrm>
            <a:off x="371061" y="4083991"/>
            <a:ext cx="11414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O Escritório de Processos continua em busca do melhor desempenho estratégico e operacional da instituição;</a:t>
            </a:r>
          </a:p>
        </p:txBody>
      </p:sp>
    </p:spTree>
    <p:extLst>
      <p:ext uri="{BB962C8B-B14F-4D97-AF65-F5344CB8AC3E}">
        <p14:creationId xmlns:p14="http://schemas.microsoft.com/office/powerpoint/2010/main" val="827764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64826" y="315318"/>
            <a:ext cx="4549953" cy="941078"/>
          </a:xfrm>
        </p:spPr>
        <p:txBody>
          <a:bodyPr>
            <a:normAutofit/>
          </a:bodyPr>
          <a:lstStyle/>
          <a:p>
            <a:r>
              <a:rPr lang="pt-BR" sz="5300" dirty="0"/>
              <a:t>Introdução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371061" y="1439268"/>
            <a:ext cx="11569148" cy="4571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F4B8118E-5F59-49DA-8194-919D12DB7B8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4779" y="229843"/>
            <a:ext cx="50704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BBE1EF28-8181-4725-907D-67D3713564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165" y="1846357"/>
            <a:ext cx="11820939" cy="2237633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20078357-2743-4D6F-A411-D9630E07C945}"/>
              </a:ext>
            </a:extLst>
          </p:cNvPr>
          <p:cNvSpPr txBox="1"/>
          <p:nvPr/>
        </p:nvSpPr>
        <p:spPr>
          <a:xfrm>
            <a:off x="371061" y="4083991"/>
            <a:ext cx="11414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O Escritório de Processos continua em busca do melhor desempenho estratégico e operacional da instituição;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Desde 2017 foram realizadas capacitações em gestão por processos para os colaboradores;</a:t>
            </a:r>
          </a:p>
        </p:txBody>
      </p:sp>
    </p:spTree>
    <p:extLst>
      <p:ext uri="{BB962C8B-B14F-4D97-AF65-F5344CB8AC3E}">
        <p14:creationId xmlns:p14="http://schemas.microsoft.com/office/powerpoint/2010/main" val="2226688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64826" y="315318"/>
            <a:ext cx="4549953" cy="941078"/>
          </a:xfrm>
        </p:spPr>
        <p:txBody>
          <a:bodyPr>
            <a:normAutofit/>
          </a:bodyPr>
          <a:lstStyle/>
          <a:p>
            <a:r>
              <a:rPr lang="pt-BR" sz="5300" dirty="0"/>
              <a:t>Introdução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371061" y="1439268"/>
            <a:ext cx="11569148" cy="4571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F4B8118E-5F59-49DA-8194-919D12DB7B8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4779" y="229843"/>
            <a:ext cx="50704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BBE1EF28-8181-4725-907D-67D3713564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165" y="1846357"/>
            <a:ext cx="11820939" cy="2237633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20078357-2743-4D6F-A411-D9630E07C945}"/>
              </a:ext>
            </a:extLst>
          </p:cNvPr>
          <p:cNvSpPr txBox="1"/>
          <p:nvPr/>
        </p:nvSpPr>
        <p:spPr>
          <a:xfrm>
            <a:off x="371061" y="4083991"/>
            <a:ext cx="114141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O Escritório de Processos continua em busca do melhor desempenho estratégico e operacional da instituição;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Desde 2017 foram realizadas capacitações em gestão por processos para os colaboradores;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Foram mapeou 384 processos em 44 setores;</a:t>
            </a:r>
          </a:p>
        </p:txBody>
      </p:sp>
    </p:spTree>
    <p:extLst>
      <p:ext uri="{BB962C8B-B14F-4D97-AF65-F5344CB8AC3E}">
        <p14:creationId xmlns:p14="http://schemas.microsoft.com/office/powerpoint/2010/main" val="3818423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64826" y="315318"/>
            <a:ext cx="4549953" cy="941078"/>
          </a:xfrm>
        </p:spPr>
        <p:txBody>
          <a:bodyPr>
            <a:normAutofit/>
          </a:bodyPr>
          <a:lstStyle/>
          <a:p>
            <a:r>
              <a:rPr lang="pt-BR" sz="5300" dirty="0"/>
              <a:t>Introdução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371061" y="1439268"/>
            <a:ext cx="11569148" cy="4571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F4B8118E-5F59-49DA-8194-919D12DB7B8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4779" y="229843"/>
            <a:ext cx="50704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BBE1EF28-8181-4725-907D-67D3713564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165" y="1846357"/>
            <a:ext cx="11820939" cy="2237633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20078357-2743-4D6F-A411-D9630E07C945}"/>
              </a:ext>
            </a:extLst>
          </p:cNvPr>
          <p:cNvSpPr txBox="1"/>
          <p:nvPr/>
        </p:nvSpPr>
        <p:spPr>
          <a:xfrm>
            <a:off x="371061" y="4083991"/>
            <a:ext cx="1141419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O Escritório de Processos continua em busca do melhor desempenho estratégico e operacional da instituição;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Desde 2017 foram realizadas capacitações em gestão por processos para os colaboradores;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Foram mapeou 372 processos em 44 setores;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Foi promovida a padronização de um setor, a CRE (Coordenadoria de Registro Escolar), que por sua vez possui 38 processos mapeados;</a:t>
            </a:r>
          </a:p>
        </p:txBody>
      </p:sp>
    </p:spTree>
    <p:extLst>
      <p:ext uri="{BB962C8B-B14F-4D97-AF65-F5344CB8AC3E}">
        <p14:creationId xmlns:p14="http://schemas.microsoft.com/office/powerpoint/2010/main" val="3382491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64826" y="315318"/>
            <a:ext cx="4549953" cy="941078"/>
          </a:xfrm>
        </p:spPr>
        <p:txBody>
          <a:bodyPr>
            <a:normAutofit/>
          </a:bodyPr>
          <a:lstStyle/>
          <a:p>
            <a:r>
              <a:rPr lang="pt-BR" sz="5300" dirty="0"/>
              <a:t>Introdução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371061" y="1439268"/>
            <a:ext cx="11569148" cy="4571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F4B8118E-5F59-49DA-8194-919D12DB7B8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4779" y="229843"/>
            <a:ext cx="50704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BBE1EF28-8181-4725-907D-67D3713564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165" y="1846357"/>
            <a:ext cx="11820939" cy="2237633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20078357-2743-4D6F-A411-D9630E07C945}"/>
              </a:ext>
            </a:extLst>
          </p:cNvPr>
          <p:cNvSpPr txBox="1"/>
          <p:nvPr/>
        </p:nvSpPr>
        <p:spPr>
          <a:xfrm>
            <a:off x="371061" y="4083991"/>
            <a:ext cx="1141419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O Escritório de Processos continua em busca do melhor desempenho estratégico e operacional da instituição;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Desde 2017 foram realizadas capacitações em gestão por processos para os colaboradores;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Foram mapeou 372 processos em 44 setores;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Foi promovida a padronização de um setor, a CRE (Coordenadoria de Registro Escolar), que por sua vez possui 38 processos mapeados;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Portal de Processos - http://www.ifs.edu.br/portal-de-processos.</a:t>
            </a:r>
          </a:p>
        </p:txBody>
      </p:sp>
    </p:spTree>
    <p:extLst>
      <p:ext uri="{BB962C8B-B14F-4D97-AF65-F5344CB8AC3E}">
        <p14:creationId xmlns:p14="http://schemas.microsoft.com/office/powerpoint/2010/main" val="102517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6746" y="315318"/>
            <a:ext cx="6308033" cy="941078"/>
          </a:xfrm>
        </p:spPr>
        <p:txBody>
          <a:bodyPr>
            <a:normAutofit/>
          </a:bodyPr>
          <a:lstStyle/>
          <a:p>
            <a:r>
              <a:rPr lang="pt-BR" sz="5300" dirty="0"/>
              <a:t>Material e Métodos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371061" y="1439268"/>
            <a:ext cx="11569148" cy="4571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F4B8118E-5F59-49DA-8194-919D12DB7B8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4779" y="229843"/>
            <a:ext cx="50704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E78BEA40-89C9-4CF9-AC22-F7F261DDB3C1}"/>
              </a:ext>
            </a:extLst>
          </p:cNvPr>
          <p:cNvSpPr txBox="1"/>
          <p:nvPr/>
        </p:nvSpPr>
        <p:spPr>
          <a:xfrm>
            <a:off x="556591" y="1855792"/>
            <a:ext cx="1080052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/>
              <a:t>PROJETOS PILOTO</a:t>
            </a:r>
          </a:p>
          <a:p>
            <a:pPr algn="ctr"/>
            <a:endParaRPr lang="pt-BR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Matrícula automatizada dos ingressantes do IFS - </a:t>
            </a:r>
            <a:r>
              <a:rPr lang="pt-BR" dirty="0" err="1"/>
              <a:t>Bizagi</a:t>
            </a:r>
            <a:r>
              <a:rPr lang="pt-BR" dirty="0"/>
              <a:t> Studio;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Extração de certidões de pessoas jurídicas para efeitos de instrução processual – </a:t>
            </a:r>
            <a:r>
              <a:rPr lang="pt-BR" dirty="0" err="1"/>
              <a:t>UiPath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94972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6746" y="315318"/>
            <a:ext cx="6308033" cy="941078"/>
          </a:xfrm>
        </p:spPr>
        <p:txBody>
          <a:bodyPr>
            <a:normAutofit/>
          </a:bodyPr>
          <a:lstStyle/>
          <a:p>
            <a:r>
              <a:rPr lang="pt-BR" sz="5300" dirty="0"/>
              <a:t>Material e Métodos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371061" y="1439268"/>
            <a:ext cx="11569148" cy="4571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F4B8118E-5F59-49DA-8194-919D12DB7B8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4779" y="229843"/>
            <a:ext cx="50704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E78BEA40-89C9-4CF9-AC22-F7F261DDB3C1}"/>
              </a:ext>
            </a:extLst>
          </p:cNvPr>
          <p:cNvSpPr txBox="1"/>
          <p:nvPr/>
        </p:nvSpPr>
        <p:spPr>
          <a:xfrm>
            <a:off x="556591" y="1855792"/>
            <a:ext cx="1080052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/>
              <a:t>PROJETOS PILOTO</a:t>
            </a:r>
          </a:p>
          <a:p>
            <a:pPr algn="ctr"/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Matrícula automatizada dos ingressantes do IFS - </a:t>
            </a:r>
            <a:r>
              <a:rPr lang="pt-BR" dirty="0" err="1"/>
              <a:t>Bizagi</a:t>
            </a:r>
            <a:r>
              <a:rPr lang="pt-BR" dirty="0"/>
              <a:t> Studio;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5283AB12-FCFE-4632-BF68-429389DE79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6055" y="2994565"/>
            <a:ext cx="9621593" cy="4210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7588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6074</TotalTime>
  <Words>799</Words>
  <Application>Microsoft Office PowerPoint</Application>
  <PresentationFormat>Widescreen</PresentationFormat>
  <Paragraphs>56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Tema do Office</vt:lpstr>
      <vt:lpstr>Automação de Processos de Trabalho em Setores Administrativos no IFS</vt:lpstr>
      <vt:lpstr>Introdução</vt:lpstr>
      <vt:lpstr>Introdução</vt:lpstr>
      <vt:lpstr>Introdução</vt:lpstr>
      <vt:lpstr>Introdução</vt:lpstr>
      <vt:lpstr>Introdução</vt:lpstr>
      <vt:lpstr>Introdução</vt:lpstr>
      <vt:lpstr>Material e Métodos</vt:lpstr>
      <vt:lpstr>Material e Métodos</vt:lpstr>
      <vt:lpstr>Material e Métodos</vt:lpstr>
      <vt:lpstr>Resultados e Discussão</vt:lpstr>
      <vt:lpstr>Conclusões</vt:lpstr>
      <vt:lpstr>Referências</vt:lpstr>
    </vt:vector>
  </TitlesOfParts>
  <Company>coimr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ESCRITÓRIO DE PROCESSSOS DA PRODIN CAPACITA EM GESTÃO POR PROCESSOS BPMN E NA FERRAMENTA BIZAGI</dc:title>
  <dc:creator>Bolsista Kellyane dos Santos Couto</dc:creator>
  <cp:lastModifiedBy>marcio</cp:lastModifiedBy>
  <cp:revision>443</cp:revision>
  <dcterms:created xsi:type="dcterms:W3CDTF">2018-05-23T16:36:57Z</dcterms:created>
  <dcterms:modified xsi:type="dcterms:W3CDTF">2020-10-22T00:32:26Z</dcterms:modified>
</cp:coreProperties>
</file>