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61" r:id="rId4"/>
    <p:sldId id="271" r:id="rId5"/>
    <p:sldId id="272" r:id="rId6"/>
    <p:sldId id="275" r:id="rId7"/>
    <p:sldId id="267" r:id="rId8"/>
    <p:sldId id="266" r:id="rId9"/>
    <p:sldId id="259" r:id="rId10"/>
    <p:sldId id="274" r:id="rId11"/>
    <p:sldId id="258" r:id="rId12"/>
    <p:sldId id="264" r:id="rId13"/>
    <p:sldId id="265" r:id="rId14"/>
    <p:sldId id="277" r:id="rId15"/>
    <p:sldId id="279" r:id="rId16"/>
    <p:sldId id="276" r:id="rId17"/>
    <p:sldId id="268" r:id="rId18"/>
    <p:sldId id="269" r:id="rId19"/>
    <p:sldId id="270" r:id="rId20"/>
    <p:sldId id="273" r:id="rId21"/>
    <p:sldId id="263" r:id="rId22"/>
    <p:sldId id="262" r:id="rId23"/>
    <p:sldId id="257" r:id="rId2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8B1DB6-D4AF-4164-B644-ADCD811A3365}" v="1" dt="2020-10-23T15:15:07.9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6324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3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B5546C-BE1B-44E4-A911-9452183D44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69EA058-F31A-41B2-9663-40B7FDD1A5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1AEA18B-CB23-47D5-ADF8-FB76CDB11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9A45B-C401-4F27-81B8-4987FFAA3823}" type="datetimeFigureOut">
              <a:rPr lang="pt-BR" smtClean="0"/>
              <a:t>17/12/2020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E001D7B-7AC8-488E-99D8-1F55571C8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4F2AB97-4FDA-46F4-BA98-BD2E36022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4FAD-664C-4124-A4DB-4A3D41C5E1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4878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A7D820-D3CA-4291-AEE0-04AEADA14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C2DF09E-4D77-469B-B557-03141ED48A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4950F94-0821-4608-886A-65962CEB1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9A45B-C401-4F27-81B8-4987FFAA3823}" type="datetimeFigureOut">
              <a:rPr lang="pt-BR" smtClean="0"/>
              <a:t>17/12/2020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A6E613D-7E8C-4D5F-82AA-A92F28293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2E5C1D1-706C-4EEA-88E4-5A3995BCC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4FAD-664C-4124-A4DB-4A3D41C5E1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942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8668E7E-5CA8-40CF-A6AB-FD7B2EF00E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291EB3C-C322-4C62-9712-C6111BCFD7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9A340BA-B0B6-4692-8CC4-D67CF5E3B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9A45B-C401-4F27-81B8-4987FFAA3823}" type="datetimeFigureOut">
              <a:rPr lang="pt-BR" smtClean="0"/>
              <a:t>17/12/2020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225168F-F91E-42C5-8267-8A3B7BF5B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C02F124-F888-4F96-ADC5-0F99C5B2E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4FAD-664C-4124-A4DB-4A3D41C5E1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9239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A419ED-EBCF-4AFB-85D2-AE08F96E2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197AB17-A1AB-4730-9832-06B9A442E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89A76BB-10B5-40D6-AD8E-6710C626C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9A45B-C401-4F27-81B8-4987FFAA3823}" type="datetimeFigureOut">
              <a:rPr lang="pt-BR" smtClean="0"/>
              <a:t>17/12/2020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2F1E881-71BE-4CE9-9F37-2F4640938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C537D0C-8AD4-4F91-8514-A6D158BEF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4FAD-664C-4124-A4DB-4A3D41C5E1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1705D1-1810-4D29-A73C-9D3F394F2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E329F1B-04A0-47BE-8D32-EDAE73D774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C120F79-9EFD-4EF0-B646-715FFA7DB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9A45B-C401-4F27-81B8-4987FFAA3823}" type="datetimeFigureOut">
              <a:rPr lang="pt-BR" smtClean="0"/>
              <a:t>17/12/2020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8346EA7-65B0-48B5-BF43-DCD430D22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6D4B8-49A5-447D-8516-96F140EB1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4FAD-664C-4124-A4DB-4A3D41C5E1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0328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FA3213-EF75-447E-811A-C67E3BCAC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F87250-6921-4681-A794-89F52D6EBA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D31292B-CC35-47AF-A5BB-33235D2C15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2869BAF-4E1E-411F-9381-5071EBC5F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9A45B-C401-4F27-81B8-4987FFAA3823}" type="datetimeFigureOut">
              <a:rPr lang="pt-BR" smtClean="0"/>
              <a:t>17/12/2020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7D4190-C90C-4717-AA36-9889387F9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ADC9694-02A4-4FDF-9ECB-393922C11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4FAD-664C-4124-A4DB-4A3D41C5E1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5872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48598D-072F-4E74-B726-27CB1599C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120BEDD-4FCB-4F26-8B9E-69DF4D033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244E51D-DC25-443F-B307-58873831D7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D442524-08C8-4B89-922D-22BC904606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7C5FBA8-75D0-402C-924D-BBBEC0C656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56257D7-BF08-49FE-B2BD-1FA0950B0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9A45B-C401-4F27-81B8-4987FFAA3823}" type="datetimeFigureOut">
              <a:rPr lang="pt-BR" smtClean="0"/>
              <a:t>17/12/2020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4B12868-4C94-4157-BA07-293349055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A5EFBC4F-95F8-4FFA-915D-F0700A1C2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4FAD-664C-4124-A4DB-4A3D41C5E1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6175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930D25-3492-43D8-8146-50925B745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9AF57D7-1EF5-4FB1-82E1-9A58C5F70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9A45B-C401-4F27-81B8-4987FFAA3823}" type="datetimeFigureOut">
              <a:rPr lang="pt-BR" smtClean="0"/>
              <a:t>17/12/2020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988C6E2-2FAE-4F40-880D-380A60386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F815AA2-AC12-4373-A956-99AEC67FF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4FAD-664C-4124-A4DB-4A3D41C5E1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5985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BE0323C-4148-48E5-9D86-DFA5A1C8C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9A45B-C401-4F27-81B8-4987FFAA3823}" type="datetimeFigureOut">
              <a:rPr lang="pt-BR" smtClean="0"/>
              <a:t>17/12/2020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AC8EC90-1365-460F-9248-B1AECBFD0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4D95579-4574-44BA-B615-F6FC3C49A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4FAD-664C-4124-A4DB-4A3D41C5E1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6256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951531-E581-4990-AC8B-30AF236D8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773A195-3A99-465D-AE71-907F658AC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FDB6A43-D450-435E-BE31-B7DEF30B84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BAACF48-DBBF-4420-90A4-D1D0C2E51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9A45B-C401-4F27-81B8-4987FFAA3823}" type="datetimeFigureOut">
              <a:rPr lang="pt-BR" smtClean="0"/>
              <a:t>17/12/2020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7FABE12-89DD-4969-8CD8-2762584A4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3EEC55F-107C-46E4-A79B-ACA98BF4D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4FAD-664C-4124-A4DB-4A3D41C5E1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1091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28797F-4639-42F5-B600-CCA23D591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3FC49CE-591C-486F-86E6-FD5EF24F79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F0F7E84-62AB-46A0-B34D-F4CD70B21A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EC542F4-28DC-4B59-B922-E3D2F78CD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9A45B-C401-4F27-81B8-4987FFAA3823}" type="datetimeFigureOut">
              <a:rPr lang="pt-BR" smtClean="0"/>
              <a:t>17/12/2020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265CBDF-C28A-4973-840C-D124642C0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D272B2B-E687-4F40-8A40-42CB79B21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4FAD-664C-4124-A4DB-4A3D41C5E1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061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00A4DAF-57EE-46E6-95F1-026109F12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8C482D7-8F14-495B-B243-49835184D1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5847FDE-3783-4674-BE3C-3732A3F2BC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9A45B-C401-4F27-81B8-4987FFAA3823}" type="datetimeFigureOut">
              <a:rPr lang="pt-BR" smtClean="0"/>
              <a:t>17/12/2020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74F151E-20E3-4B54-97F2-E0AB0B2111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1CD646B-5FC5-4858-AA70-8BF071E89A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44FAD-664C-4124-A4DB-4A3D41C5E1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3310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B12FBBF7-A88A-42F5-9A48-687629EA76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46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224" name="CaixaDeTexto 223">
            <a:extLst>
              <a:ext uri="{FF2B5EF4-FFF2-40B4-BE49-F238E27FC236}">
                <a16:creationId xmlns:a16="http://schemas.microsoft.com/office/drawing/2014/main" id="{020710BE-AFF0-4DE6-B540-142F515D3517}"/>
              </a:ext>
            </a:extLst>
          </p:cNvPr>
          <p:cNvSpPr txBox="1"/>
          <p:nvPr/>
        </p:nvSpPr>
        <p:spPr>
          <a:xfrm>
            <a:off x="522789" y="2219571"/>
            <a:ext cx="1077603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8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PREMIAÇÕES</a:t>
            </a:r>
          </a:p>
          <a:p>
            <a:pPr algn="ctr"/>
            <a:r>
              <a:rPr lang="pt-BR" sz="8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TRABALHOS CIENTÍFICOS </a:t>
            </a:r>
          </a:p>
          <a:p>
            <a:pPr algn="ctr"/>
            <a:r>
              <a:rPr lang="pt-BR" sz="8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SNCT IFS 2020</a:t>
            </a:r>
          </a:p>
        </p:txBody>
      </p:sp>
    </p:spTree>
    <p:extLst>
      <p:ext uri="{BB962C8B-B14F-4D97-AF65-F5344CB8AC3E}">
        <p14:creationId xmlns:p14="http://schemas.microsoft.com/office/powerpoint/2010/main" val="10582503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B12FBBF7-A88A-42F5-9A48-687629EA76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46"/>
          <a:stretch/>
        </p:blipFill>
        <p:spPr>
          <a:xfrm>
            <a:off x="0" y="1282"/>
            <a:ext cx="12191980" cy="6856718"/>
          </a:xfrm>
          <a:prstGeom prst="rect">
            <a:avLst/>
          </a:prstGeom>
        </p:spPr>
      </p:pic>
      <p:sp>
        <p:nvSpPr>
          <p:cNvPr id="224" name="CaixaDeTexto 223">
            <a:extLst>
              <a:ext uri="{FF2B5EF4-FFF2-40B4-BE49-F238E27FC236}">
                <a16:creationId xmlns:a16="http://schemas.microsoft.com/office/drawing/2014/main" id="{020710BE-AFF0-4DE6-B540-142F515D3517}"/>
              </a:ext>
            </a:extLst>
          </p:cNvPr>
          <p:cNvSpPr txBox="1"/>
          <p:nvPr/>
        </p:nvSpPr>
        <p:spPr>
          <a:xfrm>
            <a:off x="162046" y="2022802"/>
            <a:ext cx="1202993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7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3º </a:t>
            </a:r>
          </a:p>
          <a:p>
            <a:pPr algn="ctr"/>
            <a:r>
              <a:rPr lang="pt-BR" sz="7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FÓRUM DE PÓS-GRADUAÇÃO - FPGRAD</a:t>
            </a:r>
          </a:p>
        </p:txBody>
      </p:sp>
    </p:spTree>
    <p:extLst>
      <p:ext uri="{BB962C8B-B14F-4D97-AF65-F5344CB8AC3E}">
        <p14:creationId xmlns:p14="http://schemas.microsoft.com/office/powerpoint/2010/main" val="1177483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B12FBBF7-A88A-42F5-9A48-687629EA76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46"/>
          <a:stretch/>
        </p:blipFill>
        <p:spPr>
          <a:xfrm>
            <a:off x="0" y="1282"/>
            <a:ext cx="12191980" cy="6856718"/>
          </a:xfrm>
          <a:prstGeom prst="rect">
            <a:avLst/>
          </a:prstGeom>
        </p:spPr>
      </p:pic>
      <p:sp>
        <p:nvSpPr>
          <p:cNvPr id="224" name="CaixaDeTexto 223">
            <a:extLst>
              <a:ext uri="{FF2B5EF4-FFF2-40B4-BE49-F238E27FC236}">
                <a16:creationId xmlns:a16="http://schemas.microsoft.com/office/drawing/2014/main" id="{020710BE-AFF0-4DE6-B540-142F515D3517}"/>
              </a:ext>
            </a:extLst>
          </p:cNvPr>
          <p:cNvSpPr txBox="1"/>
          <p:nvPr/>
        </p:nvSpPr>
        <p:spPr>
          <a:xfrm>
            <a:off x="567150" y="2246093"/>
            <a:ext cx="107760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3º FÓRUM DE PÓS-GRADUAÇÃO - FPGRAD</a:t>
            </a:r>
          </a:p>
        </p:txBody>
      </p:sp>
      <p:sp>
        <p:nvSpPr>
          <p:cNvPr id="231" name="CaixaDeTexto 230">
            <a:extLst>
              <a:ext uri="{FF2B5EF4-FFF2-40B4-BE49-F238E27FC236}">
                <a16:creationId xmlns:a16="http://schemas.microsoft.com/office/drawing/2014/main" id="{54B543A5-CDCF-459C-A6C9-940D6BF4BE0B}"/>
              </a:ext>
            </a:extLst>
          </p:cNvPr>
          <p:cNvSpPr txBox="1"/>
          <p:nvPr/>
        </p:nvSpPr>
        <p:spPr>
          <a:xfrm>
            <a:off x="1461304" y="417930"/>
            <a:ext cx="609407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PREMIAÇÕES </a:t>
            </a:r>
          </a:p>
          <a:p>
            <a:pPr algn="ctr"/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SNCT IFS 2010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A29BAC4F-C589-4AF4-9CB3-4139254C5D70}"/>
              </a:ext>
            </a:extLst>
          </p:cNvPr>
          <p:cNvGraphicFramePr>
            <a:graphicFrameLocks noGrp="1"/>
          </p:cNvGraphicFramePr>
          <p:nvPr/>
        </p:nvGraphicFramePr>
        <p:xfrm>
          <a:off x="390998" y="3986180"/>
          <a:ext cx="11409984" cy="11049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01773">
                  <a:extLst>
                    <a:ext uri="{9D8B030D-6E8A-4147-A177-3AD203B41FA5}">
                      <a16:colId xmlns:a16="http://schemas.microsoft.com/office/drawing/2014/main" val="1382210141"/>
                    </a:ext>
                  </a:extLst>
                </a:gridCol>
                <a:gridCol w="4764965">
                  <a:extLst>
                    <a:ext uri="{9D8B030D-6E8A-4147-A177-3AD203B41FA5}">
                      <a16:colId xmlns:a16="http://schemas.microsoft.com/office/drawing/2014/main" val="1691648440"/>
                    </a:ext>
                  </a:extLst>
                </a:gridCol>
                <a:gridCol w="4943246">
                  <a:extLst>
                    <a:ext uri="{9D8B030D-6E8A-4147-A177-3AD203B41FA5}">
                      <a16:colId xmlns:a16="http://schemas.microsoft.com/office/drawing/2014/main" val="4063656041"/>
                    </a:ext>
                  </a:extLst>
                </a:gridCol>
              </a:tblGrid>
              <a:tr h="103158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24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pt-BR" sz="24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SNCT FPGRAD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>
                          <a:effectLst/>
                        </a:rPr>
                        <a:t>CRÍTICAS ACERCA DO PROTAGONISMO INSTITUCIONAL DO JUDICIÁRIO BRASILEIRO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>
                          <a:effectLst/>
                        </a:rPr>
                        <a:t>Adriano da Silveira Barros de Medeiros, Jaime José da Silveira Barros de Medeiros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047559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5792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B12FBBF7-A88A-42F5-9A48-687629EA76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46"/>
          <a:stretch/>
        </p:blipFill>
        <p:spPr>
          <a:xfrm>
            <a:off x="0" y="1282"/>
            <a:ext cx="12191980" cy="6856718"/>
          </a:xfrm>
          <a:prstGeom prst="rect">
            <a:avLst/>
          </a:prstGeom>
        </p:spPr>
      </p:pic>
      <p:sp>
        <p:nvSpPr>
          <p:cNvPr id="224" name="CaixaDeTexto 223">
            <a:extLst>
              <a:ext uri="{FF2B5EF4-FFF2-40B4-BE49-F238E27FC236}">
                <a16:creationId xmlns:a16="http://schemas.microsoft.com/office/drawing/2014/main" id="{020710BE-AFF0-4DE6-B540-142F515D3517}"/>
              </a:ext>
            </a:extLst>
          </p:cNvPr>
          <p:cNvSpPr txBox="1"/>
          <p:nvPr/>
        </p:nvSpPr>
        <p:spPr>
          <a:xfrm>
            <a:off x="567150" y="2246093"/>
            <a:ext cx="107760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3º FÓRUM DE PÓS-GRADUAÇÃO - FPGRAD</a:t>
            </a:r>
          </a:p>
        </p:txBody>
      </p:sp>
      <p:sp>
        <p:nvSpPr>
          <p:cNvPr id="231" name="CaixaDeTexto 230">
            <a:extLst>
              <a:ext uri="{FF2B5EF4-FFF2-40B4-BE49-F238E27FC236}">
                <a16:creationId xmlns:a16="http://schemas.microsoft.com/office/drawing/2014/main" id="{54B543A5-CDCF-459C-A6C9-940D6BF4BE0B}"/>
              </a:ext>
            </a:extLst>
          </p:cNvPr>
          <p:cNvSpPr txBox="1"/>
          <p:nvPr/>
        </p:nvSpPr>
        <p:spPr>
          <a:xfrm>
            <a:off x="1461304" y="417930"/>
            <a:ext cx="609407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PREMIAÇÕES </a:t>
            </a:r>
          </a:p>
          <a:p>
            <a:pPr algn="ctr"/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SNCT IFS 2010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A29BAC4F-C589-4AF4-9CB3-4139254C5D70}"/>
              </a:ext>
            </a:extLst>
          </p:cNvPr>
          <p:cNvGraphicFramePr>
            <a:graphicFrameLocks noGrp="1"/>
          </p:cNvGraphicFramePr>
          <p:nvPr/>
        </p:nvGraphicFramePr>
        <p:xfrm>
          <a:off x="390998" y="3868788"/>
          <a:ext cx="11409984" cy="1470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01773">
                  <a:extLst>
                    <a:ext uri="{9D8B030D-6E8A-4147-A177-3AD203B41FA5}">
                      <a16:colId xmlns:a16="http://schemas.microsoft.com/office/drawing/2014/main" val="1382210141"/>
                    </a:ext>
                  </a:extLst>
                </a:gridCol>
                <a:gridCol w="4764965">
                  <a:extLst>
                    <a:ext uri="{9D8B030D-6E8A-4147-A177-3AD203B41FA5}">
                      <a16:colId xmlns:a16="http://schemas.microsoft.com/office/drawing/2014/main" val="1691648440"/>
                    </a:ext>
                  </a:extLst>
                </a:gridCol>
                <a:gridCol w="4943246">
                  <a:extLst>
                    <a:ext uri="{9D8B030D-6E8A-4147-A177-3AD203B41FA5}">
                      <a16:colId xmlns:a16="http://schemas.microsoft.com/office/drawing/2014/main" val="4063656041"/>
                    </a:ext>
                  </a:extLst>
                </a:gridCol>
              </a:tblGrid>
              <a:tr h="100642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24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pt-BR" sz="24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SNCT FPGRAD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>
                          <a:effectLst/>
                        </a:rPr>
                        <a:t>DESENVOLVIMENTO DE UMA TECNOLOGIA ASSISTIVA PARA APRENDIZAGEM DE LÍNGUA PORTUGUESA PARA SURDOS</a:t>
                      </a:r>
                      <a:endParaRPr lang="pt-BR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>
                          <a:effectLst/>
                        </a:rPr>
                        <a:t>Scheilla Conceição Rocha, Mario André de F. Farias, </a:t>
                      </a:r>
                      <a:r>
                        <a:rPr lang="pt-BR" sz="2400" u="none" strike="noStrike" dirty="0" err="1">
                          <a:effectLst/>
                        </a:rPr>
                        <a:t>Flaygner</a:t>
                      </a:r>
                      <a:r>
                        <a:rPr lang="pt-BR" sz="2400" u="none" strike="noStrike" dirty="0">
                          <a:effectLst/>
                        </a:rPr>
                        <a:t> Matos Rebouças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02649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0664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B12FBBF7-A88A-42F5-9A48-687629EA76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46"/>
          <a:stretch/>
        </p:blipFill>
        <p:spPr>
          <a:xfrm>
            <a:off x="0" y="1282"/>
            <a:ext cx="12191980" cy="6856718"/>
          </a:xfrm>
          <a:prstGeom prst="rect">
            <a:avLst/>
          </a:prstGeom>
        </p:spPr>
      </p:pic>
      <p:sp>
        <p:nvSpPr>
          <p:cNvPr id="224" name="CaixaDeTexto 223">
            <a:extLst>
              <a:ext uri="{FF2B5EF4-FFF2-40B4-BE49-F238E27FC236}">
                <a16:creationId xmlns:a16="http://schemas.microsoft.com/office/drawing/2014/main" id="{020710BE-AFF0-4DE6-B540-142F515D3517}"/>
              </a:ext>
            </a:extLst>
          </p:cNvPr>
          <p:cNvSpPr txBox="1"/>
          <p:nvPr/>
        </p:nvSpPr>
        <p:spPr>
          <a:xfrm>
            <a:off x="567150" y="2246093"/>
            <a:ext cx="107760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3º FÓRUM DE PÓS-GRADUAÇÃO - FPGRAD</a:t>
            </a:r>
          </a:p>
        </p:txBody>
      </p:sp>
      <p:sp>
        <p:nvSpPr>
          <p:cNvPr id="231" name="CaixaDeTexto 230">
            <a:extLst>
              <a:ext uri="{FF2B5EF4-FFF2-40B4-BE49-F238E27FC236}">
                <a16:creationId xmlns:a16="http://schemas.microsoft.com/office/drawing/2014/main" id="{54B543A5-CDCF-459C-A6C9-940D6BF4BE0B}"/>
              </a:ext>
            </a:extLst>
          </p:cNvPr>
          <p:cNvSpPr txBox="1"/>
          <p:nvPr/>
        </p:nvSpPr>
        <p:spPr>
          <a:xfrm>
            <a:off x="1461304" y="417930"/>
            <a:ext cx="609407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PREMIAÇÕES </a:t>
            </a:r>
          </a:p>
          <a:p>
            <a:pPr algn="ctr"/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SNCT IFS 2010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A29BAC4F-C589-4AF4-9CB3-4139254C5D70}"/>
              </a:ext>
            </a:extLst>
          </p:cNvPr>
          <p:cNvGraphicFramePr>
            <a:graphicFrameLocks noGrp="1"/>
          </p:cNvGraphicFramePr>
          <p:nvPr/>
        </p:nvGraphicFramePr>
        <p:xfrm>
          <a:off x="390998" y="3760525"/>
          <a:ext cx="11409984" cy="1836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01773">
                  <a:extLst>
                    <a:ext uri="{9D8B030D-6E8A-4147-A177-3AD203B41FA5}">
                      <a16:colId xmlns:a16="http://schemas.microsoft.com/office/drawing/2014/main" val="1382210141"/>
                    </a:ext>
                  </a:extLst>
                </a:gridCol>
                <a:gridCol w="4764965">
                  <a:extLst>
                    <a:ext uri="{9D8B030D-6E8A-4147-A177-3AD203B41FA5}">
                      <a16:colId xmlns:a16="http://schemas.microsoft.com/office/drawing/2014/main" val="1691648440"/>
                    </a:ext>
                  </a:extLst>
                </a:gridCol>
                <a:gridCol w="4943246">
                  <a:extLst>
                    <a:ext uri="{9D8B030D-6E8A-4147-A177-3AD203B41FA5}">
                      <a16:colId xmlns:a16="http://schemas.microsoft.com/office/drawing/2014/main" val="4063656041"/>
                    </a:ext>
                  </a:extLst>
                </a:gridCol>
              </a:tblGrid>
              <a:tr h="150963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24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pt-BR" sz="24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SNCT FPGRAD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>
                          <a:effectLst/>
                        </a:rPr>
                        <a:t>ANÁLISE SENSORIAL DE BOLOS FUNCIONAIS À BASE DE EXTRATO AQUOSO (LEITE) DE AMENDOIM</a:t>
                      </a:r>
                      <a:endParaRPr lang="pt-BR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>
                          <a:effectLst/>
                        </a:rPr>
                        <a:t>Esther Maria Barros de </a:t>
                      </a:r>
                      <a:r>
                        <a:rPr lang="pt-BR" sz="2400" u="none" strike="noStrike" dirty="0" err="1">
                          <a:effectLst/>
                        </a:rPr>
                        <a:t>Albuberque</a:t>
                      </a:r>
                      <a:r>
                        <a:rPr lang="pt-BR" sz="2400" u="none" strike="noStrike" dirty="0">
                          <a:effectLst/>
                        </a:rPr>
                        <a:t>, </a:t>
                      </a:r>
                      <a:r>
                        <a:rPr lang="pt-BR" sz="2400" u="none" strike="noStrike" dirty="0" err="1">
                          <a:effectLst/>
                        </a:rPr>
                        <a:t>Josivanda</a:t>
                      </a:r>
                      <a:r>
                        <a:rPr lang="pt-BR" sz="2400" u="none" strike="noStrike" dirty="0">
                          <a:effectLst/>
                        </a:rPr>
                        <a:t> Palmeira Gomes, </a:t>
                      </a:r>
                      <a:r>
                        <a:rPr lang="pt-BR" sz="2400" u="none" strike="noStrike" dirty="0" err="1">
                          <a:effectLst/>
                        </a:rPr>
                        <a:t>Dyego</a:t>
                      </a:r>
                      <a:r>
                        <a:rPr lang="pt-BR" sz="2400" u="none" strike="noStrike" dirty="0">
                          <a:effectLst/>
                        </a:rPr>
                        <a:t> da Costa Santos, Emanuel Neto Alves de Oliveira, Jaime José da Silveira Barros de Medeiros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19465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45782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B12FBBF7-A88A-42F5-9A48-687629EA76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46"/>
          <a:stretch/>
        </p:blipFill>
        <p:spPr>
          <a:xfrm>
            <a:off x="0" y="1282"/>
            <a:ext cx="12191980" cy="6856718"/>
          </a:xfrm>
          <a:prstGeom prst="rect">
            <a:avLst/>
          </a:prstGeom>
        </p:spPr>
      </p:pic>
      <p:sp>
        <p:nvSpPr>
          <p:cNvPr id="224" name="CaixaDeTexto 223">
            <a:extLst>
              <a:ext uri="{FF2B5EF4-FFF2-40B4-BE49-F238E27FC236}">
                <a16:creationId xmlns:a16="http://schemas.microsoft.com/office/drawing/2014/main" id="{020710BE-AFF0-4DE6-B540-142F515D3517}"/>
              </a:ext>
            </a:extLst>
          </p:cNvPr>
          <p:cNvSpPr txBox="1"/>
          <p:nvPr/>
        </p:nvSpPr>
        <p:spPr>
          <a:xfrm>
            <a:off x="540544" y="2158017"/>
            <a:ext cx="1077603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2ª MOSTRA DE PRODUTOS TÉCNICO-TECNOLÓGICOS DO MESTRADO PROFISSIONAL EM TURISMO (PPMTUR/IFS)</a:t>
            </a:r>
          </a:p>
        </p:txBody>
      </p:sp>
      <p:sp>
        <p:nvSpPr>
          <p:cNvPr id="231" name="CaixaDeTexto 230">
            <a:extLst>
              <a:ext uri="{FF2B5EF4-FFF2-40B4-BE49-F238E27FC236}">
                <a16:creationId xmlns:a16="http://schemas.microsoft.com/office/drawing/2014/main" id="{54B543A5-CDCF-459C-A6C9-940D6BF4BE0B}"/>
              </a:ext>
            </a:extLst>
          </p:cNvPr>
          <p:cNvSpPr txBox="1"/>
          <p:nvPr/>
        </p:nvSpPr>
        <p:spPr>
          <a:xfrm>
            <a:off x="1461304" y="417930"/>
            <a:ext cx="609407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HONRA AO MÉRITO</a:t>
            </a:r>
          </a:p>
          <a:p>
            <a:pPr algn="ctr"/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SNCT IFS 2010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4E68B936-6A99-40C2-A930-314625C061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346623"/>
              </p:ext>
            </p:extLst>
          </p:nvPr>
        </p:nvGraphicFramePr>
        <p:xfrm>
          <a:off x="402860" y="3191498"/>
          <a:ext cx="11386259" cy="34578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86259">
                  <a:extLst>
                    <a:ext uri="{9D8B030D-6E8A-4147-A177-3AD203B41FA5}">
                      <a16:colId xmlns:a16="http://schemas.microsoft.com/office/drawing/2014/main" val="152008029"/>
                    </a:ext>
                  </a:extLst>
                </a:gridCol>
              </a:tblGrid>
              <a:tr h="3457877">
                <a:tc>
                  <a:txBody>
                    <a:bodyPr/>
                    <a:lstStyle/>
                    <a:p>
                      <a:pPr marL="457200" indent="-45720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pt-BR" sz="1400" u="none" strike="noStrike" dirty="0">
                          <a:effectLst/>
                        </a:rPr>
                        <a:t>ROTAS MUSEOLÓGICAS NO CENTRO HISTÓRICO DE ARACAJU: NOS CAMINHOS DO TURISMO CULTURAL - </a:t>
                      </a:r>
                      <a:r>
                        <a:rPr lang="pt-BR" sz="1400" u="none" strike="noStrike" dirty="0" err="1">
                          <a:effectLst/>
                        </a:rPr>
                        <a:t>Itala</a:t>
                      </a:r>
                      <a:r>
                        <a:rPr lang="pt-BR" sz="1400" u="none" strike="noStrike" dirty="0">
                          <a:effectLst/>
                        </a:rPr>
                        <a:t> Margareth </a:t>
                      </a:r>
                      <a:r>
                        <a:rPr lang="pt-BR" sz="1400" u="none" strike="noStrike" dirty="0" err="1">
                          <a:effectLst/>
                        </a:rPr>
                        <a:t>Ranyol</a:t>
                      </a:r>
                      <a:r>
                        <a:rPr lang="pt-BR" sz="1400" u="none" strike="noStrike" dirty="0">
                          <a:effectLst/>
                        </a:rPr>
                        <a:t> </a:t>
                      </a:r>
                      <a:r>
                        <a:rPr lang="pt-BR" sz="1400" u="none" strike="noStrike" dirty="0" err="1">
                          <a:effectLst/>
                        </a:rPr>
                        <a:t>Aben-Athar</a:t>
                      </a:r>
                      <a:r>
                        <a:rPr lang="pt-BR" sz="1400" u="none" strike="noStrike" dirty="0">
                          <a:effectLst/>
                        </a:rPr>
                        <a:t>. Prof. Dr. José Wellington Carvalho Vilar</a:t>
                      </a:r>
                    </a:p>
                    <a:p>
                      <a:pPr marL="457200" indent="-457200" algn="l" fontAlgn="ctr">
                        <a:buFont typeface="Arial" panose="020B0604020202020204" pitchFamily="34" charset="0"/>
                        <a:buChar char="•"/>
                      </a:pPr>
                      <a:endParaRPr lang="pt-BR" sz="1400" u="none" strike="noStrike" dirty="0">
                        <a:effectLst/>
                      </a:endParaRPr>
                    </a:p>
                    <a:p>
                      <a:pPr marL="457200" indent="-45720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pt-BR" sz="1400" u="none" strike="noStrike" dirty="0">
                          <a:effectLst/>
                        </a:rPr>
                        <a:t>METODOLOGIA PARA PLANEJAMENTO E GESTÃO MUNICIPAL DO TURISMO COM IMPLEMENTAÇÃO EM UM SOFTWARE - Eliane Avelina de Azevedo Sampaio Prof. Dr. Jaime José da Silveira Barros de Medeiros Prof. Dr. José Augusto Andrade Filho </a:t>
                      </a:r>
                    </a:p>
                    <a:p>
                      <a:pPr marL="457200" indent="-457200" algn="l" fontAlgn="ctr">
                        <a:buFont typeface="Arial" panose="020B0604020202020204" pitchFamily="34" charset="0"/>
                        <a:buChar char="•"/>
                      </a:pPr>
                      <a:endParaRPr lang="pt-BR" sz="1400" u="none" strike="noStrike" dirty="0">
                        <a:effectLst/>
                      </a:endParaRPr>
                    </a:p>
                    <a:p>
                      <a:pPr marL="457200" indent="-45720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pt-BR" sz="1400" u="none" strike="noStrike" dirty="0">
                          <a:effectLst/>
                        </a:rPr>
                        <a:t>USO DA TECNOLOGIA DA INFORMAÇÃO E COMUNICAÇÃO NO TURISMO COMUNITÁRIO - Laís Cristina Faria Cordeiro¹, Letícia Bianca Barros de Moraes Lima², José Augusto de Andrade Filho³ </a:t>
                      </a:r>
                    </a:p>
                    <a:p>
                      <a:pPr marL="457200" indent="-457200" algn="l" fontAlgn="ctr">
                        <a:buFont typeface="Arial" panose="020B0604020202020204" pitchFamily="34" charset="0"/>
                        <a:buChar char="•"/>
                      </a:pPr>
                      <a:endParaRPr lang="pt-BR" sz="1400" u="none" strike="noStrike" dirty="0">
                        <a:effectLst/>
                      </a:endParaRPr>
                    </a:p>
                    <a:p>
                      <a:pPr marL="457200" indent="-45720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pt-BR" sz="1400" u="none" strike="noStrike" dirty="0">
                          <a:effectLst/>
                        </a:rPr>
                        <a:t>ROTA CAMINHOS DA SERRA DE ITABAIANA - Ellen Monique Carvalho Fonseca¹, Jaime José da Silveira Barros de Medeiros², José Augusto de Andrade Filho²</a:t>
                      </a:r>
                    </a:p>
                    <a:p>
                      <a:pPr marL="457200" indent="-457200" algn="l" fontAlgn="ctr">
                        <a:buFont typeface="Arial" panose="020B0604020202020204" pitchFamily="34" charset="0"/>
                        <a:buChar char="•"/>
                      </a:pPr>
                      <a:endParaRPr lang="pt-BR" sz="1400" u="none" strike="noStrike" dirty="0">
                        <a:effectLst/>
                      </a:endParaRPr>
                    </a:p>
                    <a:p>
                      <a:pPr marL="457200" indent="-45720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PROPOSTA DO PLANO DE DESENVOLVIMENTO TURÍSTICO DO MUNICÍPIO DE SÃO CRISTÓVÃO/SE - Mônica Maria Liberato¹ Lício Valério Lima Vieira²</a:t>
                      </a:r>
                    </a:p>
                    <a:p>
                      <a:pPr marL="457200" indent="-45720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endParaRPr lang="pt-BR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indent="-45720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Cluster Gastronômico do Sertão: inovação socioeconômica na Rota do </a:t>
                      </a:r>
                      <a:r>
                        <a:rPr lang="pt-BR" sz="14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Cangaçona</a:t>
                      </a:r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Rota do Cangaço - Isabelle Brito, </a:t>
                      </a:r>
                      <a:r>
                        <a:rPr lang="pt-BR" sz="14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Léticia</a:t>
                      </a:r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Bianca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296677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3372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B12FBBF7-A88A-42F5-9A48-687629EA76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46"/>
          <a:stretch/>
        </p:blipFill>
        <p:spPr>
          <a:xfrm>
            <a:off x="0" y="1282"/>
            <a:ext cx="12191980" cy="6856718"/>
          </a:xfrm>
          <a:prstGeom prst="rect">
            <a:avLst/>
          </a:prstGeom>
        </p:spPr>
      </p:pic>
      <p:sp>
        <p:nvSpPr>
          <p:cNvPr id="224" name="CaixaDeTexto 223">
            <a:extLst>
              <a:ext uri="{FF2B5EF4-FFF2-40B4-BE49-F238E27FC236}">
                <a16:creationId xmlns:a16="http://schemas.microsoft.com/office/drawing/2014/main" id="{020710BE-AFF0-4DE6-B540-142F515D3517}"/>
              </a:ext>
            </a:extLst>
          </p:cNvPr>
          <p:cNvSpPr txBox="1"/>
          <p:nvPr/>
        </p:nvSpPr>
        <p:spPr>
          <a:xfrm>
            <a:off x="540544" y="2158017"/>
            <a:ext cx="1077603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2ª MOSTRA DE PRODUTOS TÉCNICO-TECNOLÓGICOS DA PÓS-GRADUAÇÃO EM EDUCAÇÃO PROFISSIONAL E TECNOLÓGICA DO IFS (</a:t>
            </a:r>
            <a:r>
              <a:rPr lang="pt-BR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ProfEPT</a:t>
            </a:r>
            <a:r>
              <a:rPr lang="pt-B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/IFS)</a:t>
            </a:r>
          </a:p>
        </p:txBody>
      </p:sp>
      <p:sp>
        <p:nvSpPr>
          <p:cNvPr id="231" name="CaixaDeTexto 230">
            <a:extLst>
              <a:ext uri="{FF2B5EF4-FFF2-40B4-BE49-F238E27FC236}">
                <a16:creationId xmlns:a16="http://schemas.microsoft.com/office/drawing/2014/main" id="{54B543A5-CDCF-459C-A6C9-940D6BF4BE0B}"/>
              </a:ext>
            </a:extLst>
          </p:cNvPr>
          <p:cNvSpPr txBox="1"/>
          <p:nvPr/>
        </p:nvSpPr>
        <p:spPr>
          <a:xfrm>
            <a:off x="1461304" y="417930"/>
            <a:ext cx="609407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HONRA AO MÉRITO</a:t>
            </a:r>
          </a:p>
          <a:p>
            <a:pPr algn="ctr"/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SNCT IFS 2010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4E68B936-6A99-40C2-A930-314625C061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09730"/>
              </p:ext>
            </p:extLst>
          </p:nvPr>
        </p:nvGraphicFramePr>
        <p:xfrm>
          <a:off x="402860" y="3191498"/>
          <a:ext cx="11386259" cy="34578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86259">
                  <a:extLst>
                    <a:ext uri="{9D8B030D-6E8A-4147-A177-3AD203B41FA5}">
                      <a16:colId xmlns:a16="http://schemas.microsoft.com/office/drawing/2014/main" val="152008029"/>
                    </a:ext>
                  </a:extLst>
                </a:gridCol>
              </a:tblGrid>
              <a:tr h="3457877">
                <a:tc>
                  <a:txBody>
                    <a:bodyPr/>
                    <a:lstStyle/>
                    <a:p>
                      <a:pPr marL="457200" indent="-45720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t-BR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COMO INCENTIVAR A LEITURA – GUIA PEDAGÓGICO - Autora: CYNDI MOURA GUIMARÃES DE OLIVEIRA - Orientadora: ELZA FERREIRA SANTOS</a:t>
                      </a:r>
                    </a:p>
                    <a:p>
                      <a:pPr marL="457200" indent="-45720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endParaRPr lang="pt-BR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indent="-45720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t-BR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PROPOSTA DE CRIAÇÃO DE INSTRUMENTO DE AVALIAÇÃO DOS CURSOS TÉCNICOS INTEGRADOS AO ENSINO MÉDIO - Autor: CAIO MARCELO DE ALBUQUERQUE CARDOSO - Orientador: JOSÉ OSMAN DOS SANTOS</a:t>
                      </a:r>
                    </a:p>
                    <a:p>
                      <a:pPr marL="457200" indent="-45720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endParaRPr lang="pt-BR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indent="-45720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t-BR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PROJETOS INTEGRADORES Trabalho como Princípio Educativo, </a:t>
                      </a:r>
                      <a:r>
                        <a:rPr lang="pt-BR" sz="16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Politecnia</a:t>
                      </a:r>
                      <a:r>
                        <a:rPr lang="pt-BR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 Formação </a:t>
                      </a:r>
                      <a:r>
                        <a:rPr lang="pt-BR" sz="16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Omnilateral</a:t>
                      </a:r>
                      <a:r>
                        <a:rPr lang="pt-BR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”Autora: DANYELLE CRUZ SCHETINE - Orientador: JOSÉ OSMAN DOS </a:t>
                      </a:r>
                      <a:r>
                        <a:rPr lang="pt-BR" sz="16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SANTOSCoorientadora</a:t>
                      </a:r>
                      <a:r>
                        <a:rPr lang="pt-BR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ELZA FERREIRA SANTOS</a:t>
                      </a:r>
                    </a:p>
                    <a:p>
                      <a:pPr marL="457200" indent="-45720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endParaRPr lang="pt-BR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indent="-45720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t-BR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APLICATIVO “</a:t>
                      </a:r>
                      <a:r>
                        <a:rPr lang="pt-BR" sz="16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CieM</a:t>
                      </a:r>
                      <a:r>
                        <a:rPr lang="pt-BR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CIÊNCIA E MULHERES”- Autora: IEDA FRAGA SANTOS - Orientadora: ELZA FERREIRA SANTOS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296677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01853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B12FBBF7-A88A-42F5-9A48-687629EA76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46"/>
          <a:stretch/>
        </p:blipFill>
        <p:spPr>
          <a:xfrm>
            <a:off x="0" y="1282"/>
            <a:ext cx="12191980" cy="6856718"/>
          </a:xfrm>
          <a:prstGeom prst="rect">
            <a:avLst/>
          </a:prstGeom>
        </p:spPr>
      </p:pic>
      <p:sp>
        <p:nvSpPr>
          <p:cNvPr id="224" name="CaixaDeTexto 223">
            <a:extLst>
              <a:ext uri="{FF2B5EF4-FFF2-40B4-BE49-F238E27FC236}">
                <a16:creationId xmlns:a16="http://schemas.microsoft.com/office/drawing/2014/main" id="{020710BE-AFF0-4DE6-B540-142F515D3517}"/>
              </a:ext>
            </a:extLst>
          </p:cNvPr>
          <p:cNvSpPr txBox="1"/>
          <p:nvPr/>
        </p:nvSpPr>
        <p:spPr>
          <a:xfrm>
            <a:off x="162046" y="2219571"/>
            <a:ext cx="1202993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7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2º </a:t>
            </a:r>
          </a:p>
          <a:p>
            <a:pPr algn="ctr"/>
            <a:r>
              <a:rPr lang="pt-BR" sz="7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SEMINÁRIO DE INOVAÇÃO - INOVAR</a:t>
            </a:r>
          </a:p>
        </p:txBody>
      </p:sp>
    </p:spTree>
    <p:extLst>
      <p:ext uri="{BB962C8B-B14F-4D97-AF65-F5344CB8AC3E}">
        <p14:creationId xmlns:p14="http://schemas.microsoft.com/office/powerpoint/2010/main" val="41172603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B12FBBF7-A88A-42F5-9A48-687629EA76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46"/>
          <a:stretch/>
        </p:blipFill>
        <p:spPr>
          <a:xfrm>
            <a:off x="0" y="1282"/>
            <a:ext cx="12191980" cy="6856718"/>
          </a:xfrm>
          <a:prstGeom prst="rect">
            <a:avLst/>
          </a:prstGeom>
        </p:spPr>
      </p:pic>
      <p:sp>
        <p:nvSpPr>
          <p:cNvPr id="224" name="CaixaDeTexto 223">
            <a:extLst>
              <a:ext uri="{FF2B5EF4-FFF2-40B4-BE49-F238E27FC236}">
                <a16:creationId xmlns:a16="http://schemas.microsoft.com/office/drawing/2014/main" id="{020710BE-AFF0-4DE6-B540-142F515D3517}"/>
              </a:ext>
            </a:extLst>
          </p:cNvPr>
          <p:cNvSpPr txBox="1"/>
          <p:nvPr/>
        </p:nvSpPr>
        <p:spPr>
          <a:xfrm>
            <a:off x="522789" y="2219571"/>
            <a:ext cx="107760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2º SEMINÁRIO DE INOVAÇÃO - INOVAR</a:t>
            </a:r>
          </a:p>
        </p:txBody>
      </p:sp>
      <p:sp>
        <p:nvSpPr>
          <p:cNvPr id="231" name="CaixaDeTexto 230">
            <a:extLst>
              <a:ext uri="{FF2B5EF4-FFF2-40B4-BE49-F238E27FC236}">
                <a16:creationId xmlns:a16="http://schemas.microsoft.com/office/drawing/2014/main" id="{54B543A5-CDCF-459C-A6C9-940D6BF4BE0B}"/>
              </a:ext>
            </a:extLst>
          </p:cNvPr>
          <p:cNvSpPr txBox="1"/>
          <p:nvPr/>
        </p:nvSpPr>
        <p:spPr>
          <a:xfrm>
            <a:off x="1461304" y="417930"/>
            <a:ext cx="609407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PREMIAÇÕES </a:t>
            </a:r>
          </a:p>
          <a:p>
            <a:pPr algn="ctr"/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SNCT IFS 2010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9A317093-3CB7-47C5-B995-4850BB4183F1}"/>
              </a:ext>
            </a:extLst>
          </p:cNvPr>
          <p:cNvGraphicFramePr>
            <a:graphicFrameLocks noGrp="1"/>
          </p:cNvGraphicFramePr>
          <p:nvPr/>
        </p:nvGraphicFramePr>
        <p:xfrm>
          <a:off x="472321" y="3992099"/>
          <a:ext cx="11247338" cy="22021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77515">
                  <a:extLst>
                    <a:ext uri="{9D8B030D-6E8A-4147-A177-3AD203B41FA5}">
                      <a16:colId xmlns:a16="http://schemas.microsoft.com/office/drawing/2014/main" val="4208154859"/>
                    </a:ext>
                  </a:extLst>
                </a:gridCol>
                <a:gridCol w="4697041">
                  <a:extLst>
                    <a:ext uri="{9D8B030D-6E8A-4147-A177-3AD203B41FA5}">
                      <a16:colId xmlns:a16="http://schemas.microsoft.com/office/drawing/2014/main" val="3332159163"/>
                    </a:ext>
                  </a:extLst>
                </a:gridCol>
                <a:gridCol w="4872782">
                  <a:extLst>
                    <a:ext uri="{9D8B030D-6E8A-4147-A177-3AD203B41FA5}">
                      <a16:colId xmlns:a16="http://schemas.microsoft.com/office/drawing/2014/main" val="2090609683"/>
                    </a:ext>
                  </a:extLst>
                </a:gridCol>
              </a:tblGrid>
              <a:tr h="127480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24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pt-BR" sz="24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SNCT INOVAR-IFS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>
                          <a:effectLst/>
                        </a:rPr>
                        <a:t>DESENVOLVIMENTO DE PRODUTO GASTRONÔMICO PARA FORTALECIMENTO DO TURISMO DE BASE COMUNITÁRIA NA ILHA MEM DE SÁ, NO MUNICÍPIO DE ITAPORANDA DAJUDA - SE.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>
                          <a:effectLst/>
                        </a:rPr>
                        <a:t>LUIZ CARLOS GONCALVES, Luiz Henrique Maia Barbosa de Carvalho, Erica Mariane Brito Cavalcante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209460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49909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B12FBBF7-A88A-42F5-9A48-687629EA76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46"/>
          <a:stretch/>
        </p:blipFill>
        <p:spPr>
          <a:xfrm>
            <a:off x="0" y="1282"/>
            <a:ext cx="12191980" cy="6856718"/>
          </a:xfrm>
          <a:prstGeom prst="rect">
            <a:avLst/>
          </a:prstGeom>
        </p:spPr>
      </p:pic>
      <p:sp>
        <p:nvSpPr>
          <p:cNvPr id="224" name="CaixaDeTexto 223">
            <a:extLst>
              <a:ext uri="{FF2B5EF4-FFF2-40B4-BE49-F238E27FC236}">
                <a16:creationId xmlns:a16="http://schemas.microsoft.com/office/drawing/2014/main" id="{020710BE-AFF0-4DE6-B540-142F515D3517}"/>
              </a:ext>
            </a:extLst>
          </p:cNvPr>
          <p:cNvSpPr txBox="1"/>
          <p:nvPr/>
        </p:nvSpPr>
        <p:spPr>
          <a:xfrm>
            <a:off x="522789" y="2219571"/>
            <a:ext cx="107760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2º SEMINÁRIO DE INOVAÇÃO - INOVAR</a:t>
            </a:r>
          </a:p>
        </p:txBody>
      </p:sp>
      <p:sp>
        <p:nvSpPr>
          <p:cNvPr id="231" name="CaixaDeTexto 230">
            <a:extLst>
              <a:ext uri="{FF2B5EF4-FFF2-40B4-BE49-F238E27FC236}">
                <a16:creationId xmlns:a16="http://schemas.microsoft.com/office/drawing/2014/main" id="{54B543A5-CDCF-459C-A6C9-940D6BF4BE0B}"/>
              </a:ext>
            </a:extLst>
          </p:cNvPr>
          <p:cNvSpPr txBox="1"/>
          <p:nvPr/>
        </p:nvSpPr>
        <p:spPr>
          <a:xfrm>
            <a:off x="1461304" y="417930"/>
            <a:ext cx="609407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PREMIAÇÕES </a:t>
            </a:r>
          </a:p>
          <a:p>
            <a:pPr algn="ctr"/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SNCT IFS 2010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9A317093-3CB7-47C5-B995-4850BB4183F1}"/>
              </a:ext>
            </a:extLst>
          </p:cNvPr>
          <p:cNvGraphicFramePr>
            <a:graphicFrameLocks noGrp="1"/>
          </p:cNvGraphicFramePr>
          <p:nvPr/>
        </p:nvGraphicFramePr>
        <p:xfrm>
          <a:off x="472321" y="3992099"/>
          <a:ext cx="11247338" cy="1836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77515">
                  <a:extLst>
                    <a:ext uri="{9D8B030D-6E8A-4147-A177-3AD203B41FA5}">
                      <a16:colId xmlns:a16="http://schemas.microsoft.com/office/drawing/2014/main" val="4208154859"/>
                    </a:ext>
                  </a:extLst>
                </a:gridCol>
                <a:gridCol w="4697041">
                  <a:extLst>
                    <a:ext uri="{9D8B030D-6E8A-4147-A177-3AD203B41FA5}">
                      <a16:colId xmlns:a16="http://schemas.microsoft.com/office/drawing/2014/main" val="3332159163"/>
                    </a:ext>
                  </a:extLst>
                </a:gridCol>
                <a:gridCol w="4872782">
                  <a:extLst>
                    <a:ext uri="{9D8B030D-6E8A-4147-A177-3AD203B41FA5}">
                      <a16:colId xmlns:a16="http://schemas.microsoft.com/office/drawing/2014/main" val="2090609683"/>
                    </a:ext>
                  </a:extLst>
                </a:gridCol>
              </a:tblGrid>
              <a:tr h="125391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24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pt-BR" sz="24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SNCT INOVAR-IFS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>
                          <a:effectLst/>
                        </a:rPr>
                        <a:t>INTELIGÊNCIA ARTIFICIAL E FENOTIPAGEM DE BRASSICACEAES PRODUZIDAS COM ADIÇÃO DE BIOESTIMULANTES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>
                          <a:effectLst/>
                        </a:rPr>
                        <a:t>Ana </a:t>
                      </a:r>
                      <a:r>
                        <a:rPr lang="pt-BR" sz="2400" u="none" strike="noStrike" dirty="0" err="1">
                          <a:effectLst/>
                        </a:rPr>
                        <a:t>Grasiella</a:t>
                      </a:r>
                      <a:r>
                        <a:rPr lang="pt-BR" sz="2400" u="none" strike="noStrike" dirty="0">
                          <a:effectLst/>
                        </a:rPr>
                        <a:t> Moraes Matos, Luiza Camille de A. Oliveira, Lívia da Silva Santana, Ana Catarina Lima de Oliveira, Danilo Dantas de Souza ,Mateus de Carvalho Furtado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66577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29728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B12FBBF7-A88A-42F5-9A48-687629EA76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46"/>
          <a:stretch/>
        </p:blipFill>
        <p:spPr>
          <a:xfrm>
            <a:off x="0" y="1282"/>
            <a:ext cx="12191980" cy="6856718"/>
          </a:xfrm>
          <a:prstGeom prst="rect">
            <a:avLst/>
          </a:prstGeom>
        </p:spPr>
      </p:pic>
      <p:sp>
        <p:nvSpPr>
          <p:cNvPr id="224" name="CaixaDeTexto 223">
            <a:extLst>
              <a:ext uri="{FF2B5EF4-FFF2-40B4-BE49-F238E27FC236}">
                <a16:creationId xmlns:a16="http://schemas.microsoft.com/office/drawing/2014/main" id="{020710BE-AFF0-4DE6-B540-142F515D3517}"/>
              </a:ext>
            </a:extLst>
          </p:cNvPr>
          <p:cNvSpPr txBox="1"/>
          <p:nvPr/>
        </p:nvSpPr>
        <p:spPr>
          <a:xfrm>
            <a:off x="522789" y="2219571"/>
            <a:ext cx="107760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2º SEMINÁRIO DE INOVAÇÃO - INOVAR</a:t>
            </a:r>
          </a:p>
        </p:txBody>
      </p:sp>
      <p:sp>
        <p:nvSpPr>
          <p:cNvPr id="231" name="CaixaDeTexto 230">
            <a:extLst>
              <a:ext uri="{FF2B5EF4-FFF2-40B4-BE49-F238E27FC236}">
                <a16:creationId xmlns:a16="http://schemas.microsoft.com/office/drawing/2014/main" id="{54B543A5-CDCF-459C-A6C9-940D6BF4BE0B}"/>
              </a:ext>
            </a:extLst>
          </p:cNvPr>
          <p:cNvSpPr txBox="1"/>
          <p:nvPr/>
        </p:nvSpPr>
        <p:spPr>
          <a:xfrm>
            <a:off x="1461304" y="417930"/>
            <a:ext cx="609407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PREMIAÇÕES </a:t>
            </a:r>
          </a:p>
          <a:p>
            <a:pPr algn="ctr"/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SNCT IFS 2010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9A317093-3CB7-47C5-B995-4850BB4183F1}"/>
              </a:ext>
            </a:extLst>
          </p:cNvPr>
          <p:cNvGraphicFramePr>
            <a:graphicFrameLocks noGrp="1"/>
          </p:cNvGraphicFramePr>
          <p:nvPr/>
        </p:nvGraphicFramePr>
        <p:xfrm>
          <a:off x="472321" y="4223936"/>
          <a:ext cx="11247338" cy="11049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77515">
                  <a:extLst>
                    <a:ext uri="{9D8B030D-6E8A-4147-A177-3AD203B41FA5}">
                      <a16:colId xmlns:a16="http://schemas.microsoft.com/office/drawing/2014/main" val="4208154859"/>
                    </a:ext>
                  </a:extLst>
                </a:gridCol>
                <a:gridCol w="4697041">
                  <a:extLst>
                    <a:ext uri="{9D8B030D-6E8A-4147-A177-3AD203B41FA5}">
                      <a16:colId xmlns:a16="http://schemas.microsoft.com/office/drawing/2014/main" val="3332159163"/>
                    </a:ext>
                  </a:extLst>
                </a:gridCol>
                <a:gridCol w="4872782">
                  <a:extLst>
                    <a:ext uri="{9D8B030D-6E8A-4147-A177-3AD203B41FA5}">
                      <a16:colId xmlns:a16="http://schemas.microsoft.com/office/drawing/2014/main" val="2090609683"/>
                    </a:ext>
                  </a:extLst>
                </a:gridCol>
              </a:tblGrid>
              <a:tr h="83593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24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pt-BR" sz="24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SNCT INOVAR-IFS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>
                          <a:effectLst/>
                        </a:rPr>
                        <a:t>ENSINO TECNOLÓGICO DE SANEAMENTO AMBIENTAL NUMA PERSPECTIVA INTERDISCIPLINAR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>
                          <a:effectLst/>
                        </a:rPr>
                        <a:t>Jose Wellington Carvalho Vilar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80074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9472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B12FBBF7-A88A-42F5-9A48-687629EA76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46"/>
          <a:stretch/>
        </p:blipFill>
        <p:spPr>
          <a:xfrm>
            <a:off x="0" y="1282"/>
            <a:ext cx="12191980" cy="6856718"/>
          </a:xfrm>
          <a:prstGeom prst="rect">
            <a:avLst/>
          </a:prstGeom>
        </p:spPr>
      </p:pic>
      <p:sp>
        <p:nvSpPr>
          <p:cNvPr id="224" name="CaixaDeTexto 223">
            <a:extLst>
              <a:ext uri="{FF2B5EF4-FFF2-40B4-BE49-F238E27FC236}">
                <a16:creationId xmlns:a16="http://schemas.microsoft.com/office/drawing/2014/main" id="{020710BE-AFF0-4DE6-B540-142F515D3517}"/>
              </a:ext>
            </a:extLst>
          </p:cNvPr>
          <p:cNvSpPr txBox="1"/>
          <p:nvPr/>
        </p:nvSpPr>
        <p:spPr>
          <a:xfrm>
            <a:off x="162046" y="2219571"/>
            <a:ext cx="1202993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7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2º </a:t>
            </a:r>
          </a:p>
          <a:p>
            <a:pPr algn="ctr"/>
            <a:r>
              <a:rPr lang="pt-BR" sz="7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SEMINÁRIO DE PESQUISA TÉCNICO-ADMINISTRATIVO - SPTAE</a:t>
            </a:r>
          </a:p>
        </p:txBody>
      </p:sp>
    </p:spTree>
    <p:extLst>
      <p:ext uri="{BB962C8B-B14F-4D97-AF65-F5344CB8AC3E}">
        <p14:creationId xmlns:p14="http://schemas.microsoft.com/office/powerpoint/2010/main" val="25007897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B12FBBF7-A88A-42F5-9A48-687629EA76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46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224" name="CaixaDeTexto 223">
            <a:extLst>
              <a:ext uri="{FF2B5EF4-FFF2-40B4-BE49-F238E27FC236}">
                <a16:creationId xmlns:a16="http://schemas.microsoft.com/office/drawing/2014/main" id="{020710BE-AFF0-4DE6-B540-142F515D3517}"/>
              </a:ext>
            </a:extLst>
          </p:cNvPr>
          <p:cNvSpPr txBox="1"/>
          <p:nvPr/>
        </p:nvSpPr>
        <p:spPr>
          <a:xfrm>
            <a:off x="569088" y="2045951"/>
            <a:ext cx="1077603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7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7º </a:t>
            </a:r>
          </a:p>
          <a:p>
            <a:pPr algn="ctr"/>
            <a:r>
              <a:rPr lang="pt-BR" sz="7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CONGRESSO DE INICIAÇÃO CIENTÍFICA - IC</a:t>
            </a:r>
          </a:p>
        </p:txBody>
      </p:sp>
    </p:spTree>
    <p:extLst>
      <p:ext uri="{BB962C8B-B14F-4D97-AF65-F5344CB8AC3E}">
        <p14:creationId xmlns:p14="http://schemas.microsoft.com/office/powerpoint/2010/main" val="27828367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B12FBBF7-A88A-42F5-9A48-687629EA76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46"/>
          <a:stretch/>
        </p:blipFill>
        <p:spPr>
          <a:xfrm>
            <a:off x="0" y="1282"/>
            <a:ext cx="12191980" cy="6856718"/>
          </a:xfrm>
          <a:prstGeom prst="rect">
            <a:avLst/>
          </a:prstGeom>
        </p:spPr>
      </p:pic>
      <p:sp>
        <p:nvSpPr>
          <p:cNvPr id="224" name="CaixaDeTexto 223">
            <a:extLst>
              <a:ext uri="{FF2B5EF4-FFF2-40B4-BE49-F238E27FC236}">
                <a16:creationId xmlns:a16="http://schemas.microsoft.com/office/drawing/2014/main" id="{020710BE-AFF0-4DE6-B540-142F515D3517}"/>
              </a:ext>
            </a:extLst>
          </p:cNvPr>
          <p:cNvSpPr txBox="1"/>
          <p:nvPr/>
        </p:nvSpPr>
        <p:spPr>
          <a:xfrm>
            <a:off x="522789" y="2219571"/>
            <a:ext cx="107760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7º CONGRESSO DE INICIAÇÃO CIENTÍFICA - IC</a:t>
            </a:r>
          </a:p>
        </p:txBody>
      </p:sp>
      <p:sp>
        <p:nvSpPr>
          <p:cNvPr id="231" name="CaixaDeTexto 230">
            <a:extLst>
              <a:ext uri="{FF2B5EF4-FFF2-40B4-BE49-F238E27FC236}">
                <a16:creationId xmlns:a16="http://schemas.microsoft.com/office/drawing/2014/main" id="{54B543A5-CDCF-459C-A6C9-940D6BF4BE0B}"/>
              </a:ext>
            </a:extLst>
          </p:cNvPr>
          <p:cNvSpPr txBox="1"/>
          <p:nvPr/>
        </p:nvSpPr>
        <p:spPr>
          <a:xfrm>
            <a:off x="1461304" y="417930"/>
            <a:ext cx="609407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PREMIAÇÕES </a:t>
            </a:r>
          </a:p>
          <a:p>
            <a:pPr algn="ctr"/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SNCT IFS 2010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E1D4AA29-E8C5-4300-97D7-61566A78EB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674159"/>
              </p:ext>
            </p:extLst>
          </p:nvPr>
        </p:nvGraphicFramePr>
        <p:xfrm>
          <a:off x="399612" y="3959658"/>
          <a:ext cx="11392755" cy="11049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99203">
                  <a:extLst>
                    <a:ext uri="{9D8B030D-6E8A-4147-A177-3AD203B41FA5}">
                      <a16:colId xmlns:a16="http://schemas.microsoft.com/office/drawing/2014/main" val="3219472665"/>
                    </a:ext>
                  </a:extLst>
                </a:gridCol>
                <a:gridCol w="4757770">
                  <a:extLst>
                    <a:ext uri="{9D8B030D-6E8A-4147-A177-3AD203B41FA5}">
                      <a16:colId xmlns:a16="http://schemas.microsoft.com/office/drawing/2014/main" val="1879899511"/>
                    </a:ext>
                  </a:extLst>
                </a:gridCol>
                <a:gridCol w="4935782">
                  <a:extLst>
                    <a:ext uri="{9D8B030D-6E8A-4147-A177-3AD203B41FA5}">
                      <a16:colId xmlns:a16="http://schemas.microsoft.com/office/drawing/2014/main" val="84395070"/>
                    </a:ext>
                  </a:extLst>
                </a:gridCol>
              </a:tblGrid>
              <a:tr h="107499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3. </a:t>
                      </a:r>
                    </a:p>
                    <a:p>
                      <a:pPr algn="ctr" fontAlgn="ctr"/>
                      <a:r>
                        <a:rPr lang="pt-BR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Congresso IC 2020</a:t>
                      </a:r>
                      <a:endParaRPr lang="pt-BR" sz="24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>
                          <a:effectLst/>
                        </a:rPr>
                        <a:t>PRODUÇÃO CIENTÍFICA RELACIONADA À INTELIGÊNCIA ARTIFICIAL NO BRASIL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>
                          <a:effectLst/>
                        </a:rPr>
                        <a:t>CLEIDE MARA BARBOSA DA CRUZ, Anderson Rosa da Silva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81777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90757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B12FBBF7-A88A-42F5-9A48-687629EA76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46"/>
          <a:stretch/>
        </p:blipFill>
        <p:spPr>
          <a:xfrm>
            <a:off x="0" y="1282"/>
            <a:ext cx="12191980" cy="6856718"/>
          </a:xfrm>
          <a:prstGeom prst="rect">
            <a:avLst/>
          </a:prstGeom>
        </p:spPr>
      </p:pic>
      <p:sp>
        <p:nvSpPr>
          <p:cNvPr id="224" name="CaixaDeTexto 223">
            <a:extLst>
              <a:ext uri="{FF2B5EF4-FFF2-40B4-BE49-F238E27FC236}">
                <a16:creationId xmlns:a16="http://schemas.microsoft.com/office/drawing/2014/main" id="{020710BE-AFF0-4DE6-B540-142F515D3517}"/>
              </a:ext>
            </a:extLst>
          </p:cNvPr>
          <p:cNvSpPr txBox="1"/>
          <p:nvPr/>
        </p:nvSpPr>
        <p:spPr>
          <a:xfrm>
            <a:off x="522789" y="2219571"/>
            <a:ext cx="107760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7º CONGRESSO DE INICIAÇÃO CIENTÍFICA - IC</a:t>
            </a:r>
          </a:p>
        </p:txBody>
      </p:sp>
      <p:sp>
        <p:nvSpPr>
          <p:cNvPr id="231" name="CaixaDeTexto 230">
            <a:extLst>
              <a:ext uri="{FF2B5EF4-FFF2-40B4-BE49-F238E27FC236}">
                <a16:creationId xmlns:a16="http://schemas.microsoft.com/office/drawing/2014/main" id="{54B543A5-CDCF-459C-A6C9-940D6BF4BE0B}"/>
              </a:ext>
            </a:extLst>
          </p:cNvPr>
          <p:cNvSpPr txBox="1"/>
          <p:nvPr/>
        </p:nvSpPr>
        <p:spPr>
          <a:xfrm>
            <a:off x="1461304" y="417930"/>
            <a:ext cx="609407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PREMIAÇÕES </a:t>
            </a:r>
          </a:p>
          <a:p>
            <a:pPr algn="ctr"/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SNCT IFS 2010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E1D4AA29-E8C5-4300-97D7-61566A78EB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3745346"/>
              </p:ext>
            </p:extLst>
          </p:nvPr>
        </p:nvGraphicFramePr>
        <p:xfrm>
          <a:off x="399612" y="3613531"/>
          <a:ext cx="11392755" cy="1470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99203">
                  <a:extLst>
                    <a:ext uri="{9D8B030D-6E8A-4147-A177-3AD203B41FA5}">
                      <a16:colId xmlns:a16="http://schemas.microsoft.com/office/drawing/2014/main" val="3219472665"/>
                    </a:ext>
                  </a:extLst>
                </a:gridCol>
                <a:gridCol w="4757770">
                  <a:extLst>
                    <a:ext uri="{9D8B030D-6E8A-4147-A177-3AD203B41FA5}">
                      <a16:colId xmlns:a16="http://schemas.microsoft.com/office/drawing/2014/main" val="1879899511"/>
                    </a:ext>
                  </a:extLst>
                </a:gridCol>
                <a:gridCol w="4935782">
                  <a:extLst>
                    <a:ext uri="{9D8B030D-6E8A-4147-A177-3AD203B41FA5}">
                      <a16:colId xmlns:a16="http://schemas.microsoft.com/office/drawing/2014/main" val="84395070"/>
                    </a:ext>
                  </a:extLst>
                </a:gridCol>
              </a:tblGrid>
              <a:tr h="104877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2. </a:t>
                      </a:r>
                    </a:p>
                    <a:p>
                      <a:pPr algn="ctr" fontAlgn="ctr"/>
                      <a:r>
                        <a:rPr lang="pt-BR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Congresso IC 2020</a:t>
                      </a:r>
                      <a:endParaRPr lang="pt-BR" sz="24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>
                          <a:effectLst/>
                        </a:rPr>
                        <a:t>LEM VIRTUAL DO IFS: CONSOLIDANDO O CURSO DE LICENCIATURA EM MATEMÁTICA NA SOCIEDADE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>
                          <a:effectLst/>
                        </a:rPr>
                        <a:t>LENIRA PEREIRA DA SILVA, Gabriela Silva Mendonça, Leonardo Souza Silva, Romário Ribeiro da Silva, José Gabriel Oliveira Santos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04443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84372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B12FBBF7-A88A-42F5-9A48-687629EA76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46"/>
          <a:stretch/>
        </p:blipFill>
        <p:spPr>
          <a:xfrm>
            <a:off x="0" y="1282"/>
            <a:ext cx="12191980" cy="6856718"/>
          </a:xfrm>
          <a:prstGeom prst="rect">
            <a:avLst/>
          </a:prstGeom>
        </p:spPr>
      </p:pic>
      <p:sp>
        <p:nvSpPr>
          <p:cNvPr id="224" name="CaixaDeTexto 223">
            <a:extLst>
              <a:ext uri="{FF2B5EF4-FFF2-40B4-BE49-F238E27FC236}">
                <a16:creationId xmlns:a16="http://schemas.microsoft.com/office/drawing/2014/main" id="{020710BE-AFF0-4DE6-B540-142F515D3517}"/>
              </a:ext>
            </a:extLst>
          </p:cNvPr>
          <p:cNvSpPr txBox="1"/>
          <p:nvPr/>
        </p:nvSpPr>
        <p:spPr>
          <a:xfrm>
            <a:off x="522789" y="2219571"/>
            <a:ext cx="107760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7º CONGRESSO DE INICIAÇÃO CIENTÍFICA - IC</a:t>
            </a:r>
          </a:p>
        </p:txBody>
      </p:sp>
      <p:sp>
        <p:nvSpPr>
          <p:cNvPr id="231" name="CaixaDeTexto 230">
            <a:extLst>
              <a:ext uri="{FF2B5EF4-FFF2-40B4-BE49-F238E27FC236}">
                <a16:creationId xmlns:a16="http://schemas.microsoft.com/office/drawing/2014/main" id="{54B543A5-CDCF-459C-A6C9-940D6BF4BE0B}"/>
              </a:ext>
            </a:extLst>
          </p:cNvPr>
          <p:cNvSpPr txBox="1"/>
          <p:nvPr/>
        </p:nvSpPr>
        <p:spPr>
          <a:xfrm>
            <a:off x="1461304" y="417930"/>
            <a:ext cx="609407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PREMIAÇÕES </a:t>
            </a:r>
          </a:p>
          <a:p>
            <a:pPr algn="ctr"/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SNCT IFS 2010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E1D4AA29-E8C5-4300-97D7-61566A78EB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417167"/>
              </p:ext>
            </p:extLst>
          </p:nvPr>
        </p:nvGraphicFramePr>
        <p:xfrm>
          <a:off x="399612" y="3699279"/>
          <a:ext cx="11392755" cy="1836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99203">
                  <a:extLst>
                    <a:ext uri="{9D8B030D-6E8A-4147-A177-3AD203B41FA5}">
                      <a16:colId xmlns:a16="http://schemas.microsoft.com/office/drawing/2014/main" val="3219472665"/>
                    </a:ext>
                  </a:extLst>
                </a:gridCol>
                <a:gridCol w="4757770">
                  <a:extLst>
                    <a:ext uri="{9D8B030D-6E8A-4147-A177-3AD203B41FA5}">
                      <a16:colId xmlns:a16="http://schemas.microsoft.com/office/drawing/2014/main" val="1879899511"/>
                    </a:ext>
                  </a:extLst>
                </a:gridCol>
                <a:gridCol w="4935782">
                  <a:extLst>
                    <a:ext uri="{9D8B030D-6E8A-4147-A177-3AD203B41FA5}">
                      <a16:colId xmlns:a16="http://schemas.microsoft.com/office/drawing/2014/main" val="84395070"/>
                    </a:ext>
                  </a:extLst>
                </a:gridCol>
              </a:tblGrid>
              <a:tr h="157316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1. </a:t>
                      </a:r>
                    </a:p>
                    <a:p>
                      <a:pPr algn="ctr" fontAlgn="ctr"/>
                      <a:r>
                        <a:rPr lang="pt-BR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Congresso IC 2020</a:t>
                      </a:r>
                      <a:endParaRPr lang="pt-BR" sz="2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>
                          <a:effectLst/>
                        </a:rPr>
                        <a:t>CONSTRUÇAO DE UM ROBO SUBAQUATICO DE BAIXO CUSTO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>
                          <a:effectLst/>
                        </a:rPr>
                        <a:t>Matheus Nascimento Santos, </a:t>
                      </a:r>
                      <a:r>
                        <a:rPr lang="pt-BR" sz="2400" u="none" strike="noStrike" dirty="0" err="1">
                          <a:effectLst/>
                        </a:rPr>
                        <a:t>Jonnathan</a:t>
                      </a:r>
                      <a:r>
                        <a:rPr lang="pt-BR" sz="2400" u="none" strike="noStrike" dirty="0">
                          <a:effectLst/>
                        </a:rPr>
                        <a:t> Venceslau Souza, Michael Santana Reis, João Victor </a:t>
                      </a:r>
                      <a:r>
                        <a:rPr lang="pt-BR" sz="2400" u="none" strike="noStrike" dirty="0" err="1">
                          <a:effectLst/>
                        </a:rPr>
                        <a:t>Melquiades</a:t>
                      </a:r>
                      <a:r>
                        <a:rPr lang="pt-BR" sz="2400" u="none" strike="noStrike" dirty="0">
                          <a:effectLst/>
                        </a:rPr>
                        <a:t> </a:t>
                      </a:r>
                      <a:r>
                        <a:rPr lang="pt-BR" sz="2400" u="none" strike="noStrike" dirty="0" err="1">
                          <a:effectLst/>
                        </a:rPr>
                        <a:t>Satiro</a:t>
                      </a:r>
                      <a:r>
                        <a:rPr lang="pt-BR" sz="2400" u="none" strike="noStrike" dirty="0">
                          <a:effectLst/>
                        </a:rPr>
                        <a:t>, Stephanie </a:t>
                      </a:r>
                      <a:r>
                        <a:rPr lang="pt-BR" sz="2400" u="none" strike="noStrike" dirty="0" err="1">
                          <a:effectLst/>
                        </a:rPr>
                        <a:t>Kamarry</a:t>
                      </a:r>
                      <a:r>
                        <a:rPr lang="pt-BR" sz="2400" u="none" strike="noStrike" dirty="0">
                          <a:effectLst/>
                        </a:rPr>
                        <a:t> Alves de Souza, Fábio Luiz Sá Prudente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239834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6997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B12FBBF7-A88A-42F5-9A48-687629EA76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46"/>
          <a:stretch/>
        </p:blipFill>
        <p:spPr>
          <a:xfrm>
            <a:off x="0" y="1282"/>
            <a:ext cx="12191980" cy="6856718"/>
          </a:xfrm>
          <a:prstGeom prst="rect">
            <a:avLst/>
          </a:prstGeom>
        </p:spPr>
      </p:pic>
      <p:sp>
        <p:nvSpPr>
          <p:cNvPr id="224" name="CaixaDeTexto 223">
            <a:extLst>
              <a:ext uri="{FF2B5EF4-FFF2-40B4-BE49-F238E27FC236}">
                <a16:creationId xmlns:a16="http://schemas.microsoft.com/office/drawing/2014/main" id="{020710BE-AFF0-4DE6-B540-142F515D3517}"/>
              </a:ext>
            </a:extLst>
          </p:cNvPr>
          <p:cNvSpPr txBox="1"/>
          <p:nvPr/>
        </p:nvSpPr>
        <p:spPr>
          <a:xfrm>
            <a:off x="522789" y="2219571"/>
            <a:ext cx="1077603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2º SEMINÁRIO DE PESQUISA TÉCNICO-ADMINISTRATIVO - SPTAE</a:t>
            </a:r>
          </a:p>
        </p:txBody>
      </p:sp>
      <p:sp>
        <p:nvSpPr>
          <p:cNvPr id="231" name="CaixaDeTexto 230">
            <a:extLst>
              <a:ext uri="{FF2B5EF4-FFF2-40B4-BE49-F238E27FC236}">
                <a16:creationId xmlns:a16="http://schemas.microsoft.com/office/drawing/2014/main" id="{54B543A5-CDCF-459C-A6C9-940D6BF4BE0B}"/>
              </a:ext>
            </a:extLst>
          </p:cNvPr>
          <p:cNvSpPr txBox="1"/>
          <p:nvPr/>
        </p:nvSpPr>
        <p:spPr>
          <a:xfrm>
            <a:off x="1461304" y="417930"/>
            <a:ext cx="609407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PREMIAÇÕES </a:t>
            </a:r>
          </a:p>
          <a:p>
            <a:pPr algn="ctr"/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SNCT IFS 2010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4E68B936-6A99-40C2-A930-314625C06101}"/>
              </a:ext>
            </a:extLst>
          </p:cNvPr>
          <p:cNvGraphicFramePr>
            <a:graphicFrameLocks noGrp="1"/>
          </p:cNvGraphicFramePr>
          <p:nvPr/>
        </p:nvGraphicFramePr>
        <p:xfrm>
          <a:off x="383894" y="4501572"/>
          <a:ext cx="11285317" cy="11049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83179">
                  <a:extLst>
                    <a:ext uri="{9D8B030D-6E8A-4147-A177-3AD203B41FA5}">
                      <a16:colId xmlns:a16="http://schemas.microsoft.com/office/drawing/2014/main" val="308376404"/>
                    </a:ext>
                  </a:extLst>
                </a:gridCol>
                <a:gridCol w="4712902">
                  <a:extLst>
                    <a:ext uri="{9D8B030D-6E8A-4147-A177-3AD203B41FA5}">
                      <a16:colId xmlns:a16="http://schemas.microsoft.com/office/drawing/2014/main" val="152008029"/>
                    </a:ext>
                  </a:extLst>
                </a:gridCol>
                <a:gridCol w="4889236">
                  <a:extLst>
                    <a:ext uri="{9D8B030D-6E8A-4147-A177-3AD203B41FA5}">
                      <a16:colId xmlns:a16="http://schemas.microsoft.com/office/drawing/2014/main" val="1864369997"/>
                    </a:ext>
                  </a:extLst>
                </a:gridCol>
              </a:tblGrid>
              <a:tr h="90024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24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pt-BR" sz="24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SNCT SPTAE IFS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>
                          <a:effectLst/>
                        </a:rPr>
                        <a:t>ESTUDO DA CONDIÇÃO DE SAÚDE MENTAL DO ESTUDANTE DO IFS CAMPUS SÃO CRISTÓVÃO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>
                          <a:effectLst/>
                        </a:rPr>
                        <a:t>ANA CECILIA CAMPOS BARBOSA, Carla Cristina </a:t>
                      </a:r>
                      <a:r>
                        <a:rPr lang="pt-BR" sz="2400" u="none" strike="noStrike" dirty="0" err="1">
                          <a:effectLst/>
                        </a:rPr>
                        <a:t>Storino</a:t>
                      </a:r>
                      <a:r>
                        <a:rPr lang="pt-BR" sz="2400" u="none" strike="noStrike" dirty="0">
                          <a:effectLst/>
                        </a:rPr>
                        <a:t>, Caique Jordan Nunes Ribeiro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296677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1069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B12FBBF7-A88A-42F5-9A48-687629EA76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46"/>
          <a:stretch/>
        </p:blipFill>
        <p:spPr>
          <a:xfrm>
            <a:off x="0" y="1282"/>
            <a:ext cx="12191980" cy="6856718"/>
          </a:xfrm>
          <a:prstGeom prst="rect">
            <a:avLst/>
          </a:prstGeom>
        </p:spPr>
      </p:pic>
      <p:sp>
        <p:nvSpPr>
          <p:cNvPr id="224" name="CaixaDeTexto 223">
            <a:extLst>
              <a:ext uri="{FF2B5EF4-FFF2-40B4-BE49-F238E27FC236}">
                <a16:creationId xmlns:a16="http://schemas.microsoft.com/office/drawing/2014/main" id="{020710BE-AFF0-4DE6-B540-142F515D3517}"/>
              </a:ext>
            </a:extLst>
          </p:cNvPr>
          <p:cNvSpPr txBox="1"/>
          <p:nvPr/>
        </p:nvSpPr>
        <p:spPr>
          <a:xfrm>
            <a:off x="522789" y="2219571"/>
            <a:ext cx="1077603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2º SEMINÁRIO DE PESQUISA TÉCNICO-ADMINISTRATIVO - SPTAE</a:t>
            </a:r>
          </a:p>
        </p:txBody>
      </p:sp>
      <p:sp>
        <p:nvSpPr>
          <p:cNvPr id="231" name="CaixaDeTexto 230">
            <a:extLst>
              <a:ext uri="{FF2B5EF4-FFF2-40B4-BE49-F238E27FC236}">
                <a16:creationId xmlns:a16="http://schemas.microsoft.com/office/drawing/2014/main" id="{54B543A5-CDCF-459C-A6C9-940D6BF4BE0B}"/>
              </a:ext>
            </a:extLst>
          </p:cNvPr>
          <p:cNvSpPr txBox="1"/>
          <p:nvPr/>
        </p:nvSpPr>
        <p:spPr>
          <a:xfrm>
            <a:off x="1461304" y="417930"/>
            <a:ext cx="609407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PREMIAÇÕES </a:t>
            </a:r>
          </a:p>
          <a:p>
            <a:pPr algn="ctr"/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SNCT IFS 2010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4E68B936-6A99-40C2-A930-314625C06101}"/>
              </a:ext>
            </a:extLst>
          </p:cNvPr>
          <p:cNvGraphicFramePr>
            <a:graphicFrameLocks noGrp="1"/>
          </p:cNvGraphicFramePr>
          <p:nvPr/>
        </p:nvGraphicFramePr>
        <p:xfrm>
          <a:off x="383894" y="4408975"/>
          <a:ext cx="11285317" cy="11049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83179">
                  <a:extLst>
                    <a:ext uri="{9D8B030D-6E8A-4147-A177-3AD203B41FA5}">
                      <a16:colId xmlns:a16="http://schemas.microsoft.com/office/drawing/2014/main" val="308376404"/>
                    </a:ext>
                  </a:extLst>
                </a:gridCol>
                <a:gridCol w="4712902">
                  <a:extLst>
                    <a:ext uri="{9D8B030D-6E8A-4147-A177-3AD203B41FA5}">
                      <a16:colId xmlns:a16="http://schemas.microsoft.com/office/drawing/2014/main" val="152008029"/>
                    </a:ext>
                  </a:extLst>
                </a:gridCol>
                <a:gridCol w="4889236">
                  <a:extLst>
                    <a:ext uri="{9D8B030D-6E8A-4147-A177-3AD203B41FA5}">
                      <a16:colId xmlns:a16="http://schemas.microsoft.com/office/drawing/2014/main" val="1864369997"/>
                    </a:ext>
                  </a:extLst>
                </a:gridCol>
              </a:tblGrid>
              <a:tr h="87828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24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pt-BR" sz="24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SNCT SPTAE IFS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>
                          <a:effectLst/>
                        </a:rPr>
                        <a:t>COLEÇÕES DIDÁTICAS DE ZOOLOGIA: APROXIMAÇÕES ENTRE TEORIA E PRÁTICA NO ENSINO DE BIOLOGIA</a:t>
                      </a:r>
                      <a:endParaRPr lang="pt-BR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 err="1">
                          <a:effectLst/>
                        </a:rPr>
                        <a:t>Irane</a:t>
                      </a:r>
                      <a:r>
                        <a:rPr lang="pt-BR" sz="2400" u="none" strike="noStrike" dirty="0">
                          <a:effectLst/>
                        </a:rPr>
                        <a:t> Gonçalves da Silva, Erika Cristina Teixeira dos Anjos Brandão, Camilla </a:t>
                      </a:r>
                      <a:r>
                        <a:rPr lang="pt-BR" sz="2400" u="none" strike="noStrike" dirty="0" err="1">
                          <a:effectLst/>
                        </a:rPr>
                        <a:t>Silen</a:t>
                      </a:r>
                      <a:r>
                        <a:rPr lang="pt-BR" sz="2400" u="none" strike="noStrike" dirty="0">
                          <a:effectLst/>
                        </a:rPr>
                        <a:t> de Almeida Dantas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07875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8223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B12FBBF7-A88A-42F5-9A48-687629EA76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46"/>
          <a:stretch/>
        </p:blipFill>
        <p:spPr>
          <a:xfrm>
            <a:off x="0" y="1282"/>
            <a:ext cx="12191980" cy="6856718"/>
          </a:xfrm>
          <a:prstGeom prst="rect">
            <a:avLst/>
          </a:prstGeom>
        </p:spPr>
      </p:pic>
      <p:sp>
        <p:nvSpPr>
          <p:cNvPr id="224" name="CaixaDeTexto 223">
            <a:extLst>
              <a:ext uri="{FF2B5EF4-FFF2-40B4-BE49-F238E27FC236}">
                <a16:creationId xmlns:a16="http://schemas.microsoft.com/office/drawing/2014/main" id="{020710BE-AFF0-4DE6-B540-142F515D3517}"/>
              </a:ext>
            </a:extLst>
          </p:cNvPr>
          <p:cNvSpPr txBox="1"/>
          <p:nvPr/>
        </p:nvSpPr>
        <p:spPr>
          <a:xfrm>
            <a:off x="522789" y="2219571"/>
            <a:ext cx="1077603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2º SEMINÁRIO DE PESQUISA TÉCNICO-ADMINISTRATIVO - SPTAE</a:t>
            </a:r>
          </a:p>
        </p:txBody>
      </p:sp>
      <p:sp>
        <p:nvSpPr>
          <p:cNvPr id="231" name="CaixaDeTexto 230">
            <a:extLst>
              <a:ext uri="{FF2B5EF4-FFF2-40B4-BE49-F238E27FC236}">
                <a16:creationId xmlns:a16="http://schemas.microsoft.com/office/drawing/2014/main" id="{54B543A5-CDCF-459C-A6C9-940D6BF4BE0B}"/>
              </a:ext>
            </a:extLst>
          </p:cNvPr>
          <p:cNvSpPr txBox="1"/>
          <p:nvPr/>
        </p:nvSpPr>
        <p:spPr>
          <a:xfrm>
            <a:off x="1461304" y="417930"/>
            <a:ext cx="609407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PREMIAÇÕES </a:t>
            </a:r>
          </a:p>
          <a:p>
            <a:pPr algn="ctr"/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SNCT IFS 2010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4E68B936-6A99-40C2-A930-314625C06101}"/>
              </a:ext>
            </a:extLst>
          </p:cNvPr>
          <p:cNvGraphicFramePr>
            <a:graphicFrameLocks noGrp="1"/>
          </p:cNvGraphicFramePr>
          <p:nvPr/>
        </p:nvGraphicFramePr>
        <p:xfrm>
          <a:off x="383894" y="4165907"/>
          <a:ext cx="11285317" cy="1470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83179">
                  <a:extLst>
                    <a:ext uri="{9D8B030D-6E8A-4147-A177-3AD203B41FA5}">
                      <a16:colId xmlns:a16="http://schemas.microsoft.com/office/drawing/2014/main" val="308376404"/>
                    </a:ext>
                  </a:extLst>
                </a:gridCol>
                <a:gridCol w="4712902">
                  <a:extLst>
                    <a:ext uri="{9D8B030D-6E8A-4147-A177-3AD203B41FA5}">
                      <a16:colId xmlns:a16="http://schemas.microsoft.com/office/drawing/2014/main" val="152008029"/>
                    </a:ext>
                  </a:extLst>
                </a:gridCol>
                <a:gridCol w="4889236">
                  <a:extLst>
                    <a:ext uri="{9D8B030D-6E8A-4147-A177-3AD203B41FA5}">
                      <a16:colId xmlns:a16="http://schemas.microsoft.com/office/drawing/2014/main" val="1864369997"/>
                    </a:ext>
                  </a:extLst>
                </a:gridCol>
              </a:tblGrid>
              <a:tr h="131743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24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pt-BR" sz="24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SNCT SPTAE IFS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>
                          <a:effectLst/>
                        </a:rPr>
                        <a:t>REDUÇÃO DE COR E TURBIDEZ NO TRATAMENTO COMBINADO DE ESGOTO DOMÉSTICO E LIXIVIADO DE ATERRO SANITÁRIO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 err="1">
                          <a:effectLst/>
                        </a:rPr>
                        <a:t>Florilda</a:t>
                      </a:r>
                      <a:r>
                        <a:rPr lang="pt-BR" sz="2400" u="none" strike="noStrike" dirty="0">
                          <a:effectLst/>
                        </a:rPr>
                        <a:t> Vieira da Silva, Erika Cristina Teixeira dos Anjos Brandão, Gustavo Marques dos Santos, Bárbara T.N de Sousa, Carina Siqueira Souza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25860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4212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B12FBBF7-A88A-42F5-9A48-687629EA76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46"/>
          <a:stretch/>
        </p:blipFill>
        <p:spPr>
          <a:xfrm>
            <a:off x="0" y="1282"/>
            <a:ext cx="12191980" cy="6856718"/>
          </a:xfrm>
          <a:prstGeom prst="rect">
            <a:avLst/>
          </a:prstGeom>
        </p:spPr>
      </p:pic>
      <p:sp>
        <p:nvSpPr>
          <p:cNvPr id="224" name="CaixaDeTexto 223">
            <a:extLst>
              <a:ext uri="{FF2B5EF4-FFF2-40B4-BE49-F238E27FC236}">
                <a16:creationId xmlns:a16="http://schemas.microsoft.com/office/drawing/2014/main" id="{020710BE-AFF0-4DE6-B540-142F515D3517}"/>
              </a:ext>
            </a:extLst>
          </p:cNvPr>
          <p:cNvSpPr txBox="1"/>
          <p:nvPr/>
        </p:nvSpPr>
        <p:spPr>
          <a:xfrm>
            <a:off x="162046" y="2022802"/>
            <a:ext cx="1202993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7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5ª </a:t>
            </a:r>
          </a:p>
          <a:p>
            <a:pPr algn="ctr"/>
            <a:r>
              <a:rPr lang="pt-BR" sz="7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SEMANA DE EXTENSÃO - SEMEXT</a:t>
            </a:r>
          </a:p>
        </p:txBody>
      </p:sp>
    </p:spTree>
    <p:extLst>
      <p:ext uri="{BB962C8B-B14F-4D97-AF65-F5344CB8AC3E}">
        <p14:creationId xmlns:p14="http://schemas.microsoft.com/office/powerpoint/2010/main" val="1139272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B12FBBF7-A88A-42F5-9A48-687629EA76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46"/>
          <a:stretch/>
        </p:blipFill>
        <p:spPr>
          <a:xfrm>
            <a:off x="0" y="1282"/>
            <a:ext cx="12191980" cy="6856718"/>
          </a:xfrm>
          <a:prstGeom prst="rect">
            <a:avLst/>
          </a:prstGeom>
        </p:spPr>
      </p:pic>
      <p:sp>
        <p:nvSpPr>
          <p:cNvPr id="224" name="CaixaDeTexto 223">
            <a:extLst>
              <a:ext uri="{FF2B5EF4-FFF2-40B4-BE49-F238E27FC236}">
                <a16:creationId xmlns:a16="http://schemas.microsoft.com/office/drawing/2014/main" id="{020710BE-AFF0-4DE6-B540-142F515D3517}"/>
              </a:ext>
            </a:extLst>
          </p:cNvPr>
          <p:cNvSpPr txBox="1"/>
          <p:nvPr/>
        </p:nvSpPr>
        <p:spPr>
          <a:xfrm>
            <a:off x="486137" y="2341070"/>
            <a:ext cx="107760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5ª SEMANA DE EXTENSÃO - SEMEXT</a:t>
            </a:r>
          </a:p>
        </p:txBody>
      </p:sp>
      <p:sp>
        <p:nvSpPr>
          <p:cNvPr id="231" name="CaixaDeTexto 230">
            <a:extLst>
              <a:ext uri="{FF2B5EF4-FFF2-40B4-BE49-F238E27FC236}">
                <a16:creationId xmlns:a16="http://schemas.microsoft.com/office/drawing/2014/main" id="{54B543A5-CDCF-459C-A6C9-940D6BF4BE0B}"/>
              </a:ext>
            </a:extLst>
          </p:cNvPr>
          <p:cNvSpPr txBox="1"/>
          <p:nvPr/>
        </p:nvSpPr>
        <p:spPr>
          <a:xfrm>
            <a:off x="1461304" y="417930"/>
            <a:ext cx="609407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PREMIAÇÕES </a:t>
            </a:r>
          </a:p>
          <a:p>
            <a:pPr algn="ctr"/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SNCT IFS 2010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3C76F223-595A-441B-91C0-15FBF3B10471}"/>
              </a:ext>
            </a:extLst>
          </p:cNvPr>
          <p:cNvGraphicFramePr>
            <a:graphicFrameLocks noGrp="1"/>
          </p:cNvGraphicFramePr>
          <p:nvPr/>
        </p:nvGraphicFramePr>
        <p:xfrm>
          <a:off x="419934" y="3870600"/>
          <a:ext cx="11352112" cy="1470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93141">
                  <a:extLst>
                    <a:ext uri="{9D8B030D-6E8A-4147-A177-3AD203B41FA5}">
                      <a16:colId xmlns:a16="http://schemas.microsoft.com/office/drawing/2014/main" val="1837724722"/>
                    </a:ext>
                  </a:extLst>
                </a:gridCol>
                <a:gridCol w="4740797">
                  <a:extLst>
                    <a:ext uri="{9D8B030D-6E8A-4147-A177-3AD203B41FA5}">
                      <a16:colId xmlns:a16="http://schemas.microsoft.com/office/drawing/2014/main" val="2987841807"/>
                    </a:ext>
                  </a:extLst>
                </a:gridCol>
                <a:gridCol w="4918174">
                  <a:extLst>
                    <a:ext uri="{9D8B030D-6E8A-4147-A177-3AD203B41FA5}">
                      <a16:colId xmlns:a16="http://schemas.microsoft.com/office/drawing/2014/main" val="3729058915"/>
                    </a:ext>
                  </a:extLst>
                </a:gridCol>
              </a:tblGrid>
              <a:tr h="145271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24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pt-BR" sz="24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SNCT IFS SEMEXT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>
                          <a:effectLst/>
                        </a:rPr>
                        <a:t>A PRODUÇÃO DE SANEANTES NO COMBATE À COVID-19 POR VOLUNTÁRIOS DO INSTITUTO FEDERAL DE SERGIPE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>
                          <a:effectLst/>
                        </a:rPr>
                        <a:t>Lucas Campos Félix, Brenda </a:t>
                      </a:r>
                      <a:r>
                        <a:rPr lang="pt-BR" sz="2400" u="none" strike="noStrike" dirty="0" err="1">
                          <a:effectLst/>
                        </a:rPr>
                        <a:t>Avany</a:t>
                      </a:r>
                      <a:r>
                        <a:rPr lang="pt-BR" sz="2400" u="none" strike="noStrike" dirty="0">
                          <a:effectLst/>
                        </a:rPr>
                        <a:t> Gomes Braga, </a:t>
                      </a:r>
                      <a:r>
                        <a:rPr lang="pt-BR" sz="2400" u="none" strike="noStrike" dirty="0" err="1">
                          <a:effectLst/>
                        </a:rPr>
                        <a:t>Wilias</a:t>
                      </a:r>
                      <a:r>
                        <a:rPr lang="pt-BR" sz="2400" u="none" strike="noStrike" dirty="0">
                          <a:effectLst/>
                        </a:rPr>
                        <a:t> Santos da Silva, Elaine Meneses Souza Lima, Giovanni Gomes Lessa, Meire Ane Pitta da Costa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80829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9452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B12FBBF7-A88A-42F5-9A48-687629EA76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46"/>
          <a:stretch/>
        </p:blipFill>
        <p:spPr>
          <a:xfrm>
            <a:off x="0" y="1282"/>
            <a:ext cx="12191980" cy="6856718"/>
          </a:xfrm>
          <a:prstGeom prst="rect">
            <a:avLst/>
          </a:prstGeom>
        </p:spPr>
      </p:pic>
      <p:sp>
        <p:nvSpPr>
          <p:cNvPr id="224" name="CaixaDeTexto 223">
            <a:extLst>
              <a:ext uri="{FF2B5EF4-FFF2-40B4-BE49-F238E27FC236}">
                <a16:creationId xmlns:a16="http://schemas.microsoft.com/office/drawing/2014/main" id="{020710BE-AFF0-4DE6-B540-142F515D3517}"/>
              </a:ext>
            </a:extLst>
          </p:cNvPr>
          <p:cNvSpPr txBox="1"/>
          <p:nvPr/>
        </p:nvSpPr>
        <p:spPr>
          <a:xfrm>
            <a:off x="486137" y="2341070"/>
            <a:ext cx="107760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5ª SEMANA DE EXTENSÃO - SEMEXT</a:t>
            </a:r>
          </a:p>
        </p:txBody>
      </p:sp>
      <p:sp>
        <p:nvSpPr>
          <p:cNvPr id="231" name="CaixaDeTexto 230">
            <a:extLst>
              <a:ext uri="{FF2B5EF4-FFF2-40B4-BE49-F238E27FC236}">
                <a16:creationId xmlns:a16="http://schemas.microsoft.com/office/drawing/2014/main" id="{54B543A5-CDCF-459C-A6C9-940D6BF4BE0B}"/>
              </a:ext>
            </a:extLst>
          </p:cNvPr>
          <p:cNvSpPr txBox="1"/>
          <p:nvPr/>
        </p:nvSpPr>
        <p:spPr>
          <a:xfrm>
            <a:off x="1461304" y="417930"/>
            <a:ext cx="609407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PREMIAÇÕES </a:t>
            </a:r>
          </a:p>
          <a:p>
            <a:pPr algn="ctr"/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SNCT IFS 2010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3C76F223-595A-441B-91C0-15FBF3B10471}"/>
              </a:ext>
            </a:extLst>
          </p:cNvPr>
          <p:cNvGraphicFramePr>
            <a:graphicFrameLocks noGrp="1"/>
          </p:cNvGraphicFramePr>
          <p:nvPr/>
        </p:nvGraphicFramePr>
        <p:xfrm>
          <a:off x="419934" y="4170186"/>
          <a:ext cx="11352112" cy="1470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93141">
                  <a:extLst>
                    <a:ext uri="{9D8B030D-6E8A-4147-A177-3AD203B41FA5}">
                      <a16:colId xmlns:a16="http://schemas.microsoft.com/office/drawing/2014/main" val="1837724722"/>
                    </a:ext>
                  </a:extLst>
                </a:gridCol>
                <a:gridCol w="4740797">
                  <a:extLst>
                    <a:ext uri="{9D8B030D-6E8A-4147-A177-3AD203B41FA5}">
                      <a16:colId xmlns:a16="http://schemas.microsoft.com/office/drawing/2014/main" val="2987841807"/>
                    </a:ext>
                  </a:extLst>
                </a:gridCol>
                <a:gridCol w="4918174">
                  <a:extLst>
                    <a:ext uri="{9D8B030D-6E8A-4147-A177-3AD203B41FA5}">
                      <a16:colId xmlns:a16="http://schemas.microsoft.com/office/drawing/2014/main" val="3729058915"/>
                    </a:ext>
                  </a:extLst>
                </a:gridCol>
              </a:tblGrid>
              <a:tr h="95259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24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pt-BR" sz="24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SNCT IFS SEMEXT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>
                          <a:effectLst/>
                        </a:rPr>
                        <a:t>EDUCAÇÃO FINANCEIRA E SUA IMPORTÂNCIA NA VIDA COTIDIANA: Mais investimentos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>
                          <a:effectLst/>
                        </a:rPr>
                        <a:t>Aline Santos Soares Bezerra, Henrique Carvalho Santos Melo, </a:t>
                      </a:r>
                      <a:r>
                        <a:rPr lang="pt-BR" sz="2400" u="none" strike="noStrike" dirty="0" err="1">
                          <a:effectLst/>
                        </a:rPr>
                        <a:t>Ianka</a:t>
                      </a:r>
                      <a:r>
                        <a:rPr lang="pt-BR" sz="2400" u="none" strike="noStrike" dirty="0">
                          <a:effectLst/>
                        </a:rPr>
                        <a:t> </a:t>
                      </a:r>
                      <a:r>
                        <a:rPr lang="pt-BR" sz="2400" u="none" strike="noStrike" dirty="0" err="1">
                          <a:effectLst/>
                        </a:rPr>
                        <a:t>Maalle</a:t>
                      </a:r>
                      <a:r>
                        <a:rPr lang="pt-BR" sz="2400" u="none" strike="noStrike" dirty="0">
                          <a:effectLst/>
                        </a:rPr>
                        <a:t> Santos Nunes, Manoel </a:t>
                      </a:r>
                      <a:r>
                        <a:rPr lang="pt-BR" sz="2400" u="none" strike="noStrike" dirty="0" err="1">
                          <a:effectLst/>
                        </a:rPr>
                        <a:t>Corcino</a:t>
                      </a:r>
                      <a:r>
                        <a:rPr lang="pt-BR" sz="2400" u="none" strike="noStrike" dirty="0">
                          <a:effectLst/>
                        </a:rPr>
                        <a:t> da Costa Neto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48532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9100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B12FBBF7-A88A-42F5-9A48-687629EA76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46"/>
          <a:stretch/>
        </p:blipFill>
        <p:spPr>
          <a:xfrm>
            <a:off x="0" y="1282"/>
            <a:ext cx="12191980" cy="6856718"/>
          </a:xfrm>
          <a:prstGeom prst="rect">
            <a:avLst/>
          </a:prstGeom>
        </p:spPr>
      </p:pic>
      <p:sp>
        <p:nvSpPr>
          <p:cNvPr id="224" name="CaixaDeTexto 223">
            <a:extLst>
              <a:ext uri="{FF2B5EF4-FFF2-40B4-BE49-F238E27FC236}">
                <a16:creationId xmlns:a16="http://schemas.microsoft.com/office/drawing/2014/main" id="{020710BE-AFF0-4DE6-B540-142F515D3517}"/>
              </a:ext>
            </a:extLst>
          </p:cNvPr>
          <p:cNvSpPr txBox="1"/>
          <p:nvPr/>
        </p:nvSpPr>
        <p:spPr>
          <a:xfrm>
            <a:off x="486137" y="2341070"/>
            <a:ext cx="107760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5ª SEMANA DE EXTENSÃO - SEMEXT</a:t>
            </a:r>
          </a:p>
        </p:txBody>
      </p:sp>
      <p:sp>
        <p:nvSpPr>
          <p:cNvPr id="231" name="CaixaDeTexto 230">
            <a:extLst>
              <a:ext uri="{FF2B5EF4-FFF2-40B4-BE49-F238E27FC236}">
                <a16:creationId xmlns:a16="http://schemas.microsoft.com/office/drawing/2014/main" id="{54B543A5-CDCF-459C-A6C9-940D6BF4BE0B}"/>
              </a:ext>
            </a:extLst>
          </p:cNvPr>
          <p:cNvSpPr txBox="1"/>
          <p:nvPr/>
        </p:nvSpPr>
        <p:spPr>
          <a:xfrm>
            <a:off x="1461304" y="417930"/>
            <a:ext cx="609407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PREMIAÇÕES </a:t>
            </a:r>
          </a:p>
          <a:p>
            <a:pPr algn="ctr"/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SNCT IFS 2010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3C76F223-595A-441B-91C0-15FBF3B104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169541"/>
              </p:ext>
            </p:extLst>
          </p:nvPr>
        </p:nvGraphicFramePr>
        <p:xfrm>
          <a:off x="419934" y="4081157"/>
          <a:ext cx="11352112" cy="1470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93141">
                  <a:extLst>
                    <a:ext uri="{9D8B030D-6E8A-4147-A177-3AD203B41FA5}">
                      <a16:colId xmlns:a16="http://schemas.microsoft.com/office/drawing/2014/main" val="1837724722"/>
                    </a:ext>
                  </a:extLst>
                </a:gridCol>
                <a:gridCol w="4740797">
                  <a:extLst>
                    <a:ext uri="{9D8B030D-6E8A-4147-A177-3AD203B41FA5}">
                      <a16:colId xmlns:a16="http://schemas.microsoft.com/office/drawing/2014/main" val="2987841807"/>
                    </a:ext>
                  </a:extLst>
                </a:gridCol>
                <a:gridCol w="4918174">
                  <a:extLst>
                    <a:ext uri="{9D8B030D-6E8A-4147-A177-3AD203B41FA5}">
                      <a16:colId xmlns:a16="http://schemas.microsoft.com/office/drawing/2014/main" val="3729058915"/>
                    </a:ext>
                  </a:extLst>
                </a:gridCol>
              </a:tblGrid>
              <a:tr h="95259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24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pt-BR" sz="24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SNCT IFS SEMEXT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>
                          <a:effectLst/>
                        </a:rPr>
                        <a:t>JOGOS DIDÁTICOS COMO FACILITADORES DO PROCESSO DE ENSINO APRENDIZAGEM EM QUÍMICA ORGÂNICA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 err="1">
                          <a:effectLst/>
                        </a:rPr>
                        <a:t>Jessiane</a:t>
                      </a:r>
                      <a:r>
                        <a:rPr lang="pt-BR" sz="2400" u="none" strike="noStrike" dirty="0">
                          <a:effectLst/>
                        </a:rPr>
                        <a:t> Silva Carvalho, </a:t>
                      </a:r>
                      <a:r>
                        <a:rPr lang="pt-BR" sz="2400" u="none" strike="noStrike" dirty="0" err="1">
                          <a:effectLst/>
                        </a:rPr>
                        <a:t>Adriele</a:t>
                      </a:r>
                      <a:r>
                        <a:rPr lang="pt-BR" sz="2400" u="none" strike="noStrike" dirty="0">
                          <a:effectLst/>
                        </a:rPr>
                        <a:t> Farias Santos, Maria Carolina Ferreira Rodrigues, Rosanne Pinto de Albuquerque Melo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01609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62476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1045</Words>
  <Application>Microsoft Office PowerPoint</Application>
  <PresentationFormat>Widescreen</PresentationFormat>
  <Paragraphs>142</Paragraphs>
  <Slides>23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jaime.neto@academico.ifs.edu.br</dc:creator>
  <cp:lastModifiedBy>jaime.neto@academico.ifs.edu.br</cp:lastModifiedBy>
  <cp:revision>7</cp:revision>
  <dcterms:created xsi:type="dcterms:W3CDTF">2020-10-23T13:54:24Z</dcterms:created>
  <dcterms:modified xsi:type="dcterms:W3CDTF">2020-12-17T14:13:43Z</dcterms:modified>
</cp:coreProperties>
</file>